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287" r:id="rId3"/>
    <p:sldId id="257" r:id="rId4"/>
    <p:sldId id="258" r:id="rId5"/>
    <p:sldId id="266" r:id="rId6"/>
    <p:sldId id="265" r:id="rId7"/>
    <p:sldId id="264" r:id="rId8"/>
    <p:sldId id="263" r:id="rId9"/>
    <p:sldId id="262" r:id="rId10"/>
    <p:sldId id="261" r:id="rId11"/>
    <p:sldId id="259" r:id="rId12"/>
    <p:sldId id="267" r:id="rId13"/>
    <p:sldId id="268" r:id="rId14"/>
    <p:sldId id="269" r:id="rId15"/>
    <p:sldId id="270" r:id="rId16"/>
    <p:sldId id="271" r:id="rId17"/>
    <p:sldId id="272" r:id="rId18"/>
    <p:sldId id="273" r:id="rId19"/>
    <p:sldId id="274" r:id="rId20"/>
    <p:sldId id="275" r:id="rId21"/>
    <p:sldId id="276" r:id="rId22"/>
    <p:sldId id="288" r:id="rId23"/>
    <p:sldId id="289" r:id="rId24"/>
    <p:sldId id="290" r:id="rId25"/>
    <p:sldId id="292" r:id="rId26"/>
    <p:sldId id="293" r:id="rId27"/>
    <p:sldId id="277" r:id="rId28"/>
    <p:sldId id="278" r:id="rId29"/>
    <p:sldId id="279" r:id="rId30"/>
    <p:sldId id="281" r:id="rId31"/>
    <p:sldId id="282" r:id="rId32"/>
    <p:sldId id="283" r:id="rId33"/>
    <p:sldId id="284" r:id="rId34"/>
    <p:sldId id="285" r:id="rId35"/>
    <p:sldId id="286" r:id="rId36"/>
    <p:sldId id="294" r:id="rId37"/>
    <p:sldId id="295" r:id="rId38"/>
    <p:sldId id="296" r:id="rId39"/>
    <p:sldId id="297" r:id="rId40"/>
    <p:sldId id="298" r:id="rId41"/>
    <p:sldId id="299" r:id="rId42"/>
    <p:sldId id="300" r:id="rId43"/>
    <p:sldId id="319" r:id="rId44"/>
    <p:sldId id="301" r:id="rId45"/>
    <p:sldId id="320" r:id="rId46"/>
    <p:sldId id="303" r:id="rId47"/>
    <p:sldId id="304" r:id="rId48"/>
    <p:sldId id="305" r:id="rId49"/>
    <p:sldId id="306" r:id="rId50"/>
    <p:sldId id="307" r:id="rId51"/>
    <p:sldId id="308" r:id="rId52"/>
    <p:sldId id="309" r:id="rId53"/>
    <p:sldId id="310" r:id="rId54"/>
    <p:sldId id="311" r:id="rId55"/>
    <p:sldId id="312" r:id="rId56"/>
    <p:sldId id="313" r:id="rId57"/>
    <p:sldId id="370" r:id="rId58"/>
    <p:sldId id="314" r:id="rId59"/>
    <p:sldId id="321" r:id="rId60"/>
    <p:sldId id="322" r:id="rId61"/>
    <p:sldId id="372" r:id="rId62"/>
    <p:sldId id="373" r:id="rId63"/>
    <p:sldId id="316" r:id="rId64"/>
    <p:sldId id="317" r:id="rId65"/>
    <p:sldId id="323" r:id="rId66"/>
    <p:sldId id="324" r:id="rId67"/>
    <p:sldId id="325" r:id="rId68"/>
    <p:sldId id="327" r:id="rId69"/>
    <p:sldId id="328" r:id="rId70"/>
    <p:sldId id="329" r:id="rId71"/>
    <p:sldId id="330" r:id="rId72"/>
    <p:sldId id="331" r:id="rId73"/>
    <p:sldId id="334" r:id="rId74"/>
    <p:sldId id="335" r:id="rId75"/>
    <p:sldId id="336" r:id="rId76"/>
    <p:sldId id="337" r:id="rId77"/>
    <p:sldId id="338" r:id="rId78"/>
    <p:sldId id="339" r:id="rId79"/>
    <p:sldId id="340" r:id="rId80"/>
    <p:sldId id="342" r:id="rId81"/>
    <p:sldId id="344" r:id="rId82"/>
    <p:sldId id="345" r:id="rId83"/>
    <p:sldId id="346" r:id="rId84"/>
    <p:sldId id="347" r:id="rId85"/>
    <p:sldId id="341" r:id="rId86"/>
    <p:sldId id="332" r:id="rId87"/>
    <p:sldId id="333" r:id="rId88"/>
    <p:sldId id="348" r:id="rId89"/>
    <p:sldId id="357" r:id="rId90"/>
    <p:sldId id="349" r:id="rId91"/>
    <p:sldId id="350" r:id="rId92"/>
    <p:sldId id="353" r:id="rId93"/>
    <p:sldId id="361" r:id="rId94"/>
    <p:sldId id="364" r:id="rId95"/>
    <p:sldId id="366" r:id="rId96"/>
    <p:sldId id="354" r:id="rId97"/>
    <p:sldId id="355" r:id="rId98"/>
    <p:sldId id="356" r:id="rId99"/>
    <p:sldId id="374" r:id="rId10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rk"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956" autoAdjust="0"/>
    <p:restoredTop sz="94660"/>
  </p:normalViewPr>
  <p:slideViewPr>
    <p:cSldViewPr>
      <p:cViewPr>
        <p:scale>
          <a:sx n="76" d="100"/>
          <a:sy n="76" d="100"/>
        </p:scale>
        <p:origin x="-972"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19T15:25:17.640" idx="1">
    <p:pos x="5712" y="1042"/>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F13A6-CDD3-4218-83FB-EAFCE7EE556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9EA346DD-93D4-4303-882E-743F9BF58987}">
      <dgm:prSet phldrT="[Text]"/>
      <dgm:spPr/>
      <dgm:t>
        <a:bodyPr/>
        <a:lstStyle/>
        <a:p>
          <a:r>
            <a:rPr lang="en-GB" dirty="0" smtClean="0"/>
            <a:t>?</a:t>
          </a:r>
          <a:endParaRPr lang="en-GB" dirty="0"/>
        </a:p>
      </dgm:t>
    </dgm:pt>
    <dgm:pt modelId="{87A78C93-A5BA-4BF9-B814-B6778472F661}" type="parTrans" cxnId="{8F6EC6D0-A3D8-4352-9F4E-026E5E73A3DD}">
      <dgm:prSet/>
      <dgm:spPr/>
      <dgm:t>
        <a:bodyPr/>
        <a:lstStyle/>
        <a:p>
          <a:endParaRPr lang="en-GB"/>
        </a:p>
      </dgm:t>
    </dgm:pt>
    <dgm:pt modelId="{EB9180F8-5588-4F1F-A531-2F838A1ADD4A}" type="sibTrans" cxnId="{8F6EC6D0-A3D8-4352-9F4E-026E5E73A3DD}">
      <dgm:prSet/>
      <dgm:spPr/>
      <dgm:t>
        <a:bodyPr/>
        <a:lstStyle/>
        <a:p>
          <a:endParaRPr lang="en-GB"/>
        </a:p>
      </dgm:t>
    </dgm:pt>
    <dgm:pt modelId="{707A1836-5B4D-4B39-8B89-578963D1A7FA}">
      <dgm:prSet phldrT="[Text]" custT="1"/>
      <dgm:spPr/>
      <dgm:t>
        <a:bodyPr/>
        <a:lstStyle/>
        <a:p>
          <a:r>
            <a:rPr lang="en-GB" sz="3600" dirty="0" smtClean="0">
              <a:solidFill>
                <a:schemeClr val="tx1">
                  <a:lumMod val="65000"/>
                  <a:lumOff val="35000"/>
                </a:schemeClr>
              </a:solidFill>
              <a:latin typeface="+mn-lt"/>
              <a:ea typeface="Tahoma" pitchFamily="34" charset="0"/>
              <a:cs typeface="Tahoma" pitchFamily="34" charset="0"/>
            </a:rPr>
            <a:t>Teachers?</a:t>
          </a:r>
          <a:endParaRPr lang="en-GB" sz="3600" dirty="0">
            <a:solidFill>
              <a:schemeClr val="tx1">
                <a:lumMod val="65000"/>
                <a:lumOff val="35000"/>
              </a:schemeClr>
            </a:solidFill>
            <a:latin typeface="+mn-lt"/>
            <a:ea typeface="Tahoma" pitchFamily="34" charset="0"/>
            <a:cs typeface="Tahoma" pitchFamily="34" charset="0"/>
          </a:endParaRPr>
        </a:p>
      </dgm:t>
    </dgm:pt>
    <dgm:pt modelId="{80320513-DAFE-4FB7-A2C8-5296681FF512}" type="parTrans" cxnId="{762AEFED-A3B9-4556-9822-1DFA5BD1C50E}">
      <dgm:prSet/>
      <dgm:spPr/>
      <dgm:t>
        <a:bodyPr/>
        <a:lstStyle/>
        <a:p>
          <a:endParaRPr lang="en-GB"/>
        </a:p>
      </dgm:t>
    </dgm:pt>
    <dgm:pt modelId="{D4E4BA04-3EA9-4B5B-B8AC-E22D96EE0D47}" type="sibTrans" cxnId="{762AEFED-A3B9-4556-9822-1DFA5BD1C50E}">
      <dgm:prSet/>
      <dgm:spPr/>
      <dgm:t>
        <a:bodyPr/>
        <a:lstStyle/>
        <a:p>
          <a:endParaRPr lang="en-GB"/>
        </a:p>
      </dgm:t>
    </dgm:pt>
    <dgm:pt modelId="{85CA39AD-BE22-449E-8CDE-0079C0AA7970}">
      <dgm:prSet phldrT="[Text]" phldr="1"/>
      <dgm:spPr/>
      <dgm:t>
        <a:bodyPr/>
        <a:lstStyle/>
        <a:p>
          <a:endParaRPr lang="en-GB"/>
        </a:p>
      </dgm:t>
    </dgm:pt>
    <dgm:pt modelId="{95289ECA-0B95-4B93-8A91-994F948F28EA}" type="parTrans" cxnId="{F9A1CF18-BC90-4549-8B07-496B49CC880D}">
      <dgm:prSet/>
      <dgm:spPr/>
      <dgm:t>
        <a:bodyPr/>
        <a:lstStyle/>
        <a:p>
          <a:endParaRPr lang="en-GB"/>
        </a:p>
      </dgm:t>
    </dgm:pt>
    <dgm:pt modelId="{CF47A491-509D-4150-9A5D-5281A4B54DF4}" type="sibTrans" cxnId="{F9A1CF18-BC90-4549-8B07-496B49CC880D}">
      <dgm:prSet/>
      <dgm:spPr/>
      <dgm:t>
        <a:bodyPr/>
        <a:lstStyle/>
        <a:p>
          <a:endParaRPr lang="en-GB"/>
        </a:p>
      </dgm:t>
    </dgm:pt>
    <dgm:pt modelId="{1FC1B757-C207-4497-AC14-6DCFC7F62D2D}">
      <dgm:prSet phldrT="[Text]" custT="1"/>
      <dgm:spPr/>
      <dgm:t>
        <a:bodyPr/>
        <a:lstStyle/>
        <a:p>
          <a:r>
            <a:rPr lang="en-GB" sz="3600" dirty="0" smtClean="0">
              <a:solidFill>
                <a:schemeClr val="tx1">
                  <a:lumMod val="65000"/>
                  <a:lumOff val="35000"/>
                </a:schemeClr>
              </a:solidFill>
              <a:latin typeface="+mn-lt"/>
              <a:ea typeface="Tahoma" pitchFamily="34" charset="0"/>
              <a:cs typeface="Tahoma" pitchFamily="34" charset="0"/>
            </a:rPr>
            <a:t>Individual schools?</a:t>
          </a:r>
          <a:endParaRPr lang="en-GB" sz="3600" dirty="0">
            <a:solidFill>
              <a:schemeClr val="tx1">
                <a:lumMod val="65000"/>
                <a:lumOff val="35000"/>
              </a:schemeClr>
            </a:solidFill>
            <a:latin typeface="+mn-lt"/>
            <a:ea typeface="Tahoma" pitchFamily="34" charset="0"/>
            <a:cs typeface="Tahoma" pitchFamily="34" charset="0"/>
          </a:endParaRPr>
        </a:p>
      </dgm:t>
    </dgm:pt>
    <dgm:pt modelId="{A1C9AE51-A06F-44FB-8296-727448E09239}" type="parTrans" cxnId="{230F0D9A-0B31-4F58-86E1-0174137A693C}">
      <dgm:prSet/>
      <dgm:spPr/>
      <dgm:t>
        <a:bodyPr/>
        <a:lstStyle/>
        <a:p>
          <a:endParaRPr lang="en-GB"/>
        </a:p>
      </dgm:t>
    </dgm:pt>
    <dgm:pt modelId="{CD54059F-C9DC-4547-A7EF-4F4AD04F9F2E}" type="sibTrans" cxnId="{230F0D9A-0B31-4F58-86E1-0174137A693C}">
      <dgm:prSet/>
      <dgm:spPr/>
      <dgm:t>
        <a:bodyPr/>
        <a:lstStyle/>
        <a:p>
          <a:endParaRPr lang="en-GB"/>
        </a:p>
      </dgm:t>
    </dgm:pt>
    <dgm:pt modelId="{DBD0E1E7-2655-45EA-8635-225CE89F6A6F}">
      <dgm:prSet phldrT="[Text]"/>
      <dgm:spPr/>
      <dgm:t>
        <a:bodyPr/>
        <a:lstStyle/>
        <a:p>
          <a:endParaRPr lang="en-GB" dirty="0" smtClean="0"/>
        </a:p>
        <a:p>
          <a:endParaRPr lang="en-GB" dirty="0" smtClean="0"/>
        </a:p>
        <a:p>
          <a:endParaRPr lang="en-GB" dirty="0"/>
        </a:p>
      </dgm:t>
    </dgm:pt>
    <dgm:pt modelId="{F9780D14-C1BA-48F6-8B7F-FC05446B0B10}" type="parTrans" cxnId="{277F09E3-9E8C-46A3-B990-0B79A3B0DA2E}">
      <dgm:prSet/>
      <dgm:spPr/>
      <dgm:t>
        <a:bodyPr/>
        <a:lstStyle/>
        <a:p>
          <a:endParaRPr lang="en-GB"/>
        </a:p>
      </dgm:t>
    </dgm:pt>
    <dgm:pt modelId="{EC5C5029-02C0-4613-8B95-BD837F152D04}" type="sibTrans" cxnId="{277F09E3-9E8C-46A3-B990-0B79A3B0DA2E}">
      <dgm:prSet/>
      <dgm:spPr/>
      <dgm:t>
        <a:bodyPr/>
        <a:lstStyle/>
        <a:p>
          <a:endParaRPr lang="en-GB"/>
        </a:p>
      </dgm:t>
    </dgm:pt>
    <dgm:pt modelId="{A3D11AB6-30A7-4D2C-9C11-635B4A1CAE55}">
      <dgm:prSet phldrT="[Text]" custT="1"/>
      <dgm:spPr/>
      <dgm:t>
        <a:bodyPr/>
        <a:lstStyle/>
        <a:p>
          <a:r>
            <a:rPr lang="en-GB" sz="3600" dirty="0" smtClean="0">
              <a:solidFill>
                <a:schemeClr val="tx1">
                  <a:lumMod val="65000"/>
                  <a:lumOff val="35000"/>
                </a:schemeClr>
              </a:solidFill>
              <a:latin typeface="+mn-lt"/>
              <a:ea typeface="Tahoma" pitchFamily="34" charset="0"/>
              <a:cs typeface="Tahoma" pitchFamily="34" charset="0"/>
            </a:rPr>
            <a:t>Parents?</a:t>
          </a:r>
          <a:endParaRPr lang="en-GB" sz="3600" dirty="0">
            <a:solidFill>
              <a:schemeClr val="tx1">
                <a:lumMod val="65000"/>
                <a:lumOff val="35000"/>
              </a:schemeClr>
            </a:solidFill>
            <a:latin typeface="+mn-lt"/>
            <a:ea typeface="Tahoma" pitchFamily="34" charset="0"/>
            <a:cs typeface="Tahoma" pitchFamily="34" charset="0"/>
          </a:endParaRPr>
        </a:p>
      </dgm:t>
    </dgm:pt>
    <dgm:pt modelId="{39DE7739-1BA3-4A2F-9CD5-283845B6246F}" type="parTrans" cxnId="{0036E7BE-19D3-411E-BD8E-58881DD1A92C}">
      <dgm:prSet/>
      <dgm:spPr/>
      <dgm:t>
        <a:bodyPr/>
        <a:lstStyle/>
        <a:p>
          <a:endParaRPr lang="en-GB"/>
        </a:p>
      </dgm:t>
    </dgm:pt>
    <dgm:pt modelId="{73FC0F47-1AFA-4110-85E4-63C55A3AEE75}" type="sibTrans" cxnId="{0036E7BE-19D3-411E-BD8E-58881DD1A92C}">
      <dgm:prSet/>
      <dgm:spPr/>
      <dgm:t>
        <a:bodyPr/>
        <a:lstStyle/>
        <a:p>
          <a:endParaRPr lang="en-GB"/>
        </a:p>
      </dgm:t>
    </dgm:pt>
    <dgm:pt modelId="{76C3FEDC-CB0B-411D-9DE3-077FDE751E87}">
      <dgm:prSet phldrT="[Text]"/>
      <dgm:spPr/>
      <dgm:t>
        <a:bodyPr/>
        <a:lstStyle/>
        <a:p>
          <a:endParaRPr lang="en-GB" dirty="0" smtClean="0"/>
        </a:p>
        <a:p>
          <a:endParaRPr lang="en-GB" dirty="0" smtClean="0"/>
        </a:p>
        <a:p>
          <a:r>
            <a:rPr lang="en-GB" dirty="0" smtClean="0"/>
            <a:t>v</a:t>
          </a:r>
        </a:p>
        <a:p>
          <a:endParaRPr lang="en-GB" dirty="0" smtClean="0"/>
        </a:p>
        <a:p>
          <a:endParaRPr lang="en-GB" dirty="0" smtClean="0"/>
        </a:p>
        <a:p>
          <a:endParaRPr lang="en-GB" dirty="0" smtClean="0"/>
        </a:p>
        <a:p>
          <a:endParaRPr lang="en-GB" dirty="0"/>
        </a:p>
      </dgm:t>
    </dgm:pt>
    <dgm:pt modelId="{A4267319-3110-4EC2-B67D-88B2833AE426}" type="parTrans" cxnId="{41CD8FDE-D0E7-4C4F-8FF4-722B7F375445}">
      <dgm:prSet/>
      <dgm:spPr/>
      <dgm:t>
        <a:bodyPr/>
        <a:lstStyle/>
        <a:p>
          <a:endParaRPr lang="en-GB"/>
        </a:p>
      </dgm:t>
    </dgm:pt>
    <dgm:pt modelId="{3B41785A-3025-4892-847D-AC4A4E056066}" type="sibTrans" cxnId="{41CD8FDE-D0E7-4C4F-8FF4-722B7F375445}">
      <dgm:prSet/>
      <dgm:spPr/>
      <dgm:t>
        <a:bodyPr/>
        <a:lstStyle/>
        <a:p>
          <a:endParaRPr lang="en-GB"/>
        </a:p>
      </dgm:t>
    </dgm:pt>
    <dgm:pt modelId="{FF0985DC-EAD1-487B-86D3-2B40C2EDF327}">
      <dgm:prSet phldrT="[Text]"/>
      <dgm:spPr/>
      <dgm:t>
        <a:bodyPr/>
        <a:lstStyle/>
        <a:p>
          <a:r>
            <a:rPr lang="en-GB" dirty="0" smtClean="0"/>
            <a:t>Parents?</a:t>
          </a:r>
          <a:endParaRPr lang="en-GB" dirty="0"/>
        </a:p>
      </dgm:t>
    </dgm:pt>
    <dgm:pt modelId="{33103BFF-A1D0-407B-8AE6-15101ABB50E7}" type="parTrans" cxnId="{DC14B710-335E-4A18-A8C5-C5F118C81F3E}">
      <dgm:prSet/>
      <dgm:spPr/>
      <dgm:t>
        <a:bodyPr/>
        <a:lstStyle/>
        <a:p>
          <a:endParaRPr lang="en-GB"/>
        </a:p>
      </dgm:t>
    </dgm:pt>
    <dgm:pt modelId="{E6A758DD-5453-4735-AE4E-9B56FEAECC98}" type="sibTrans" cxnId="{DC14B710-335E-4A18-A8C5-C5F118C81F3E}">
      <dgm:prSet/>
      <dgm:spPr/>
      <dgm:t>
        <a:bodyPr/>
        <a:lstStyle/>
        <a:p>
          <a:endParaRPr lang="en-GB"/>
        </a:p>
      </dgm:t>
    </dgm:pt>
    <dgm:pt modelId="{169D9FA5-CCAD-43AC-9F5D-31F66DCE43CA}">
      <dgm:prSet phldrT="[Text]"/>
      <dgm:spPr/>
      <dgm:t>
        <a:bodyPr/>
        <a:lstStyle/>
        <a:p>
          <a:r>
            <a:rPr lang="en-GB" dirty="0" smtClean="0"/>
            <a:t>Parents?</a:t>
          </a:r>
          <a:endParaRPr lang="en-GB" dirty="0"/>
        </a:p>
      </dgm:t>
    </dgm:pt>
    <dgm:pt modelId="{B4A28C14-EB18-4C48-96CD-68B9E46AA1A9}" type="parTrans" cxnId="{3163238D-A938-40F5-B4C3-6C47E8DAE763}">
      <dgm:prSet/>
      <dgm:spPr/>
      <dgm:t>
        <a:bodyPr/>
        <a:lstStyle/>
        <a:p>
          <a:endParaRPr lang="en-GB"/>
        </a:p>
      </dgm:t>
    </dgm:pt>
    <dgm:pt modelId="{32375E49-90FA-41EE-873D-27105EC46F58}" type="sibTrans" cxnId="{3163238D-A938-40F5-B4C3-6C47E8DAE763}">
      <dgm:prSet/>
      <dgm:spPr/>
      <dgm:t>
        <a:bodyPr/>
        <a:lstStyle/>
        <a:p>
          <a:endParaRPr lang="en-GB"/>
        </a:p>
      </dgm:t>
    </dgm:pt>
    <dgm:pt modelId="{D10D0F2F-A9C4-4A52-AA7D-F6366F94C5C5}">
      <dgm:prSet phldrT="[Text]" custT="1"/>
      <dgm:spPr/>
      <dgm:t>
        <a:bodyPr/>
        <a:lstStyle/>
        <a:p>
          <a:r>
            <a:rPr lang="en-GB" sz="3600" dirty="0" smtClean="0">
              <a:solidFill>
                <a:schemeClr val="tx1">
                  <a:lumMod val="65000"/>
                  <a:lumOff val="35000"/>
                </a:schemeClr>
              </a:solidFill>
              <a:latin typeface="+mn-lt"/>
              <a:ea typeface="Tahoma" pitchFamily="34" charset="0"/>
              <a:cs typeface="Tahoma" pitchFamily="34" charset="0"/>
            </a:rPr>
            <a:t>Government?</a:t>
          </a:r>
          <a:endParaRPr lang="en-GB" sz="3600" dirty="0">
            <a:solidFill>
              <a:schemeClr val="tx1">
                <a:lumMod val="65000"/>
                <a:lumOff val="35000"/>
              </a:schemeClr>
            </a:solidFill>
            <a:latin typeface="+mn-lt"/>
            <a:ea typeface="Tahoma" pitchFamily="34" charset="0"/>
            <a:cs typeface="Tahoma" pitchFamily="34" charset="0"/>
          </a:endParaRPr>
        </a:p>
      </dgm:t>
    </dgm:pt>
    <dgm:pt modelId="{C9631E72-956D-4F0B-A29E-299FDB30C0FD}" type="parTrans" cxnId="{0FA895CA-892B-407C-A943-2B52178D8BD4}">
      <dgm:prSet/>
      <dgm:spPr/>
      <dgm:t>
        <a:bodyPr/>
        <a:lstStyle/>
        <a:p>
          <a:endParaRPr lang="en-GB"/>
        </a:p>
      </dgm:t>
    </dgm:pt>
    <dgm:pt modelId="{61D85219-3E5C-4CD3-B99E-FEA5366E7BAF}" type="sibTrans" cxnId="{0FA895CA-892B-407C-A943-2B52178D8BD4}">
      <dgm:prSet/>
      <dgm:spPr/>
      <dgm:t>
        <a:bodyPr/>
        <a:lstStyle/>
        <a:p>
          <a:endParaRPr lang="en-GB"/>
        </a:p>
      </dgm:t>
    </dgm:pt>
    <dgm:pt modelId="{7A1B2D8E-3DFF-45FB-8B9F-F34F4583A7A8}">
      <dgm:prSet phldrT="[Text]" custT="1"/>
      <dgm:spPr/>
      <dgm:t>
        <a:bodyPr/>
        <a:lstStyle/>
        <a:p>
          <a:r>
            <a:rPr lang="en-GB" sz="3600" dirty="0" smtClean="0">
              <a:solidFill>
                <a:schemeClr val="tx1">
                  <a:lumMod val="65000"/>
                  <a:lumOff val="35000"/>
                </a:schemeClr>
              </a:solidFill>
              <a:latin typeface="+mn-lt"/>
              <a:ea typeface="Tahoma" pitchFamily="34" charset="0"/>
              <a:cs typeface="Tahoma" pitchFamily="34" charset="0"/>
            </a:rPr>
            <a:t>Religious groups?</a:t>
          </a:r>
          <a:endParaRPr lang="en-GB" sz="3600" dirty="0">
            <a:solidFill>
              <a:schemeClr val="tx1">
                <a:lumMod val="65000"/>
                <a:lumOff val="35000"/>
              </a:schemeClr>
            </a:solidFill>
            <a:latin typeface="+mn-lt"/>
            <a:ea typeface="Tahoma" pitchFamily="34" charset="0"/>
            <a:cs typeface="Tahoma" pitchFamily="34" charset="0"/>
          </a:endParaRPr>
        </a:p>
      </dgm:t>
    </dgm:pt>
    <dgm:pt modelId="{6F480F07-F95A-4EB4-9F61-6B2387FF8E7A}" type="parTrans" cxnId="{2693B27F-3040-4B95-BD3D-D6EE54AA4EB5}">
      <dgm:prSet/>
      <dgm:spPr/>
      <dgm:t>
        <a:bodyPr/>
        <a:lstStyle/>
        <a:p>
          <a:endParaRPr lang="en-GB"/>
        </a:p>
      </dgm:t>
    </dgm:pt>
    <dgm:pt modelId="{3CA19B89-C7C7-4574-B721-7EDD9DD1470E}" type="sibTrans" cxnId="{2693B27F-3040-4B95-BD3D-D6EE54AA4EB5}">
      <dgm:prSet/>
      <dgm:spPr/>
      <dgm:t>
        <a:bodyPr/>
        <a:lstStyle/>
        <a:p>
          <a:endParaRPr lang="en-GB"/>
        </a:p>
      </dgm:t>
    </dgm:pt>
    <dgm:pt modelId="{237083CD-2576-47B3-AA71-50064A998DDB}">
      <dgm:prSet phldrT="[Text]" custT="1"/>
      <dgm:spPr/>
      <dgm:t>
        <a:bodyPr/>
        <a:lstStyle/>
        <a:p>
          <a:r>
            <a:rPr lang="en-GB" sz="3600" dirty="0" smtClean="0">
              <a:solidFill>
                <a:schemeClr val="tx1">
                  <a:lumMod val="65000"/>
                  <a:lumOff val="35000"/>
                </a:schemeClr>
              </a:solidFill>
              <a:latin typeface="+mn-lt"/>
              <a:ea typeface="Tahoma" pitchFamily="34" charset="0"/>
              <a:cs typeface="Tahoma" pitchFamily="34" charset="0"/>
            </a:rPr>
            <a:t>Universities?</a:t>
          </a:r>
          <a:endParaRPr lang="en-GB" sz="3600" dirty="0">
            <a:solidFill>
              <a:schemeClr val="tx1">
                <a:lumMod val="65000"/>
                <a:lumOff val="35000"/>
              </a:schemeClr>
            </a:solidFill>
            <a:latin typeface="+mn-lt"/>
            <a:ea typeface="Tahoma" pitchFamily="34" charset="0"/>
            <a:cs typeface="Tahoma" pitchFamily="34" charset="0"/>
          </a:endParaRPr>
        </a:p>
      </dgm:t>
    </dgm:pt>
    <dgm:pt modelId="{B25CF3E5-19E1-452E-81E8-4C5B94954452}" type="parTrans" cxnId="{2D067577-D8B5-490D-A51D-7233D908E08F}">
      <dgm:prSet/>
      <dgm:spPr/>
      <dgm:t>
        <a:bodyPr/>
        <a:lstStyle/>
        <a:p>
          <a:endParaRPr lang="en-GB"/>
        </a:p>
      </dgm:t>
    </dgm:pt>
    <dgm:pt modelId="{F6C845AF-AE54-4DC6-949C-0C3CE0E1B46D}" type="sibTrans" cxnId="{2D067577-D8B5-490D-A51D-7233D908E08F}">
      <dgm:prSet/>
      <dgm:spPr/>
      <dgm:t>
        <a:bodyPr/>
        <a:lstStyle/>
        <a:p>
          <a:endParaRPr lang="en-GB"/>
        </a:p>
      </dgm:t>
    </dgm:pt>
    <dgm:pt modelId="{E3347E28-4FB6-46C5-B99D-C5D8C93FEB2A}" type="pres">
      <dgm:prSet presAssocID="{D51F13A6-CDD3-4218-83FB-EAFCE7EE5566}" presName="linearFlow" presStyleCnt="0">
        <dgm:presLayoutVars>
          <dgm:dir/>
          <dgm:animLvl val="lvl"/>
          <dgm:resizeHandles val="exact"/>
        </dgm:presLayoutVars>
      </dgm:prSet>
      <dgm:spPr/>
      <dgm:t>
        <a:bodyPr/>
        <a:lstStyle/>
        <a:p>
          <a:endParaRPr lang="en-GB"/>
        </a:p>
      </dgm:t>
    </dgm:pt>
    <dgm:pt modelId="{51A76A6F-04F3-4224-90AB-CAEAF1D0EA93}" type="pres">
      <dgm:prSet presAssocID="{9EA346DD-93D4-4303-882E-743F9BF58987}" presName="composite" presStyleCnt="0"/>
      <dgm:spPr/>
    </dgm:pt>
    <dgm:pt modelId="{9288E716-FEA4-4F39-8806-2D3848378853}" type="pres">
      <dgm:prSet presAssocID="{9EA346DD-93D4-4303-882E-743F9BF58987}" presName="parentText" presStyleLbl="alignNode1" presStyleIdx="0" presStyleCnt="6">
        <dgm:presLayoutVars>
          <dgm:chMax val="1"/>
          <dgm:bulletEnabled val="1"/>
        </dgm:presLayoutVars>
      </dgm:prSet>
      <dgm:spPr/>
      <dgm:t>
        <a:bodyPr/>
        <a:lstStyle/>
        <a:p>
          <a:endParaRPr lang="en-GB"/>
        </a:p>
      </dgm:t>
    </dgm:pt>
    <dgm:pt modelId="{3945ACBE-757D-4DEB-A795-97363220A131}" type="pres">
      <dgm:prSet presAssocID="{9EA346DD-93D4-4303-882E-743F9BF58987}" presName="descendantText" presStyleLbl="alignAcc1" presStyleIdx="0" presStyleCnt="6" custLinFactNeighborX="215" custLinFactNeighborY="-584">
        <dgm:presLayoutVars>
          <dgm:bulletEnabled val="1"/>
        </dgm:presLayoutVars>
      </dgm:prSet>
      <dgm:spPr/>
      <dgm:t>
        <a:bodyPr/>
        <a:lstStyle/>
        <a:p>
          <a:endParaRPr lang="en-GB"/>
        </a:p>
      </dgm:t>
    </dgm:pt>
    <dgm:pt modelId="{1E6F4D54-3795-494E-B0EE-3EA1011763D3}" type="pres">
      <dgm:prSet presAssocID="{EB9180F8-5588-4F1F-A531-2F838A1ADD4A}" presName="sp" presStyleCnt="0"/>
      <dgm:spPr/>
    </dgm:pt>
    <dgm:pt modelId="{6E381690-18E7-484B-87D7-FB9083A8FCC4}" type="pres">
      <dgm:prSet presAssocID="{85CA39AD-BE22-449E-8CDE-0079C0AA7970}" presName="composite" presStyleCnt="0"/>
      <dgm:spPr/>
    </dgm:pt>
    <dgm:pt modelId="{7CCD7BA4-F447-40BB-8433-34466F421738}" type="pres">
      <dgm:prSet presAssocID="{85CA39AD-BE22-449E-8CDE-0079C0AA7970}" presName="parentText" presStyleLbl="alignNode1" presStyleIdx="1" presStyleCnt="6">
        <dgm:presLayoutVars>
          <dgm:chMax val="1"/>
          <dgm:bulletEnabled val="1"/>
        </dgm:presLayoutVars>
      </dgm:prSet>
      <dgm:spPr/>
      <dgm:t>
        <a:bodyPr/>
        <a:lstStyle/>
        <a:p>
          <a:endParaRPr lang="en-GB"/>
        </a:p>
      </dgm:t>
    </dgm:pt>
    <dgm:pt modelId="{71618AB7-66A0-450B-9801-3BA310B67F82}" type="pres">
      <dgm:prSet presAssocID="{85CA39AD-BE22-449E-8CDE-0079C0AA7970}" presName="descendantText" presStyleLbl="alignAcc1" presStyleIdx="1" presStyleCnt="6">
        <dgm:presLayoutVars>
          <dgm:bulletEnabled val="1"/>
        </dgm:presLayoutVars>
      </dgm:prSet>
      <dgm:spPr/>
      <dgm:t>
        <a:bodyPr/>
        <a:lstStyle/>
        <a:p>
          <a:endParaRPr lang="en-GB"/>
        </a:p>
      </dgm:t>
    </dgm:pt>
    <dgm:pt modelId="{DD3CDF7C-2B24-4EEF-9A57-755CD946E54F}" type="pres">
      <dgm:prSet presAssocID="{CF47A491-509D-4150-9A5D-5281A4B54DF4}" presName="sp" presStyleCnt="0"/>
      <dgm:spPr/>
    </dgm:pt>
    <dgm:pt modelId="{DC701907-BAA8-4404-B92E-283A8158D09D}" type="pres">
      <dgm:prSet presAssocID="{DBD0E1E7-2655-45EA-8635-225CE89F6A6F}" presName="composite" presStyleCnt="0"/>
      <dgm:spPr/>
    </dgm:pt>
    <dgm:pt modelId="{3D062575-CCC7-4784-8AA8-EF0822B3D7DB}" type="pres">
      <dgm:prSet presAssocID="{DBD0E1E7-2655-45EA-8635-225CE89F6A6F}" presName="parentText" presStyleLbl="alignNode1" presStyleIdx="2" presStyleCnt="6" custLinFactNeighborX="0" custLinFactNeighborY="141">
        <dgm:presLayoutVars>
          <dgm:chMax val="1"/>
          <dgm:bulletEnabled val="1"/>
        </dgm:presLayoutVars>
      </dgm:prSet>
      <dgm:spPr/>
      <dgm:t>
        <a:bodyPr/>
        <a:lstStyle/>
        <a:p>
          <a:endParaRPr lang="en-GB"/>
        </a:p>
      </dgm:t>
    </dgm:pt>
    <dgm:pt modelId="{8019571B-B9CD-4A32-86D6-1C4B00D17EF0}" type="pres">
      <dgm:prSet presAssocID="{DBD0E1E7-2655-45EA-8635-225CE89F6A6F}" presName="descendantText" presStyleLbl="alignAcc1" presStyleIdx="2" presStyleCnt="6">
        <dgm:presLayoutVars>
          <dgm:bulletEnabled val="1"/>
        </dgm:presLayoutVars>
      </dgm:prSet>
      <dgm:spPr/>
      <dgm:t>
        <a:bodyPr/>
        <a:lstStyle/>
        <a:p>
          <a:endParaRPr lang="en-GB"/>
        </a:p>
      </dgm:t>
    </dgm:pt>
    <dgm:pt modelId="{6740E24B-B92C-4E25-B9E1-53BDB2C8D0F3}" type="pres">
      <dgm:prSet presAssocID="{EC5C5029-02C0-4613-8B95-BD837F152D04}" presName="sp" presStyleCnt="0"/>
      <dgm:spPr/>
    </dgm:pt>
    <dgm:pt modelId="{A379FF65-9D3C-45BC-B9B4-BC386B68148D}" type="pres">
      <dgm:prSet presAssocID="{76C3FEDC-CB0B-411D-9DE3-077FDE751E87}" presName="composite" presStyleCnt="0"/>
      <dgm:spPr/>
    </dgm:pt>
    <dgm:pt modelId="{E82D0DBB-5F4A-42BF-84C3-3162A8B05C9C}" type="pres">
      <dgm:prSet presAssocID="{76C3FEDC-CB0B-411D-9DE3-077FDE751E87}" presName="parentText" presStyleLbl="alignNode1" presStyleIdx="3" presStyleCnt="6">
        <dgm:presLayoutVars>
          <dgm:chMax val="1"/>
          <dgm:bulletEnabled val="1"/>
        </dgm:presLayoutVars>
      </dgm:prSet>
      <dgm:spPr/>
      <dgm:t>
        <a:bodyPr/>
        <a:lstStyle/>
        <a:p>
          <a:endParaRPr lang="en-GB"/>
        </a:p>
      </dgm:t>
    </dgm:pt>
    <dgm:pt modelId="{4F816EAA-8F66-414D-B56C-D11826CF3D80}" type="pres">
      <dgm:prSet presAssocID="{76C3FEDC-CB0B-411D-9DE3-077FDE751E87}" presName="descendantText" presStyleLbl="alignAcc1" presStyleIdx="3" presStyleCnt="6" custLinFactNeighborX="215" custLinFactNeighborY="-4277">
        <dgm:presLayoutVars>
          <dgm:bulletEnabled val="1"/>
        </dgm:presLayoutVars>
      </dgm:prSet>
      <dgm:spPr/>
      <dgm:t>
        <a:bodyPr/>
        <a:lstStyle/>
        <a:p>
          <a:endParaRPr lang="en-GB"/>
        </a:p>
      </dgm:t>
    </dgm:pt>
    <dgm:pt modelId="{F92251E9-ECDD-4D2F-85E8-4C33C3DB0A83}" type="pres">
      <dgm:prSet presAssocID="{3B41785A-3025-4892-847D-AC4A4E056066}" presName="sp" presStyleCnt="0"/>
      <dgm:spPr/>
    </dgm:pt>
    <dgm:pt modelId="{EE4F0E55-0E3D-46FC-8A97-B5C313B0EA67}" type="pres">
      <dgm:prSet presAssocID="{FF0985DC-EAD1-487B-86D3-2B40C2EDF327}" presName="composite" presStyleCnt="0"/>
      <dgm:spPr/>
    </dgm:pt>
    <dgm:pt modelId="{05ACEE45-63BF-46BD-AC3C-2600F3B2B55D}" type="pres">
      <dgm:prSet presAssocID="{FF0985DC-EAD1-487B-86D3-2B40C2EDF327}" presName="parentText" presStyleLbl="alignNode1" presStyleIdx="4" presStyleCnt="6">
        <dgm:presLayoutVars>
          <dgm:chMax val="1"/>
          <dgm:bulletEnabled val="1"/>
        </dgm:presLayoutVars>
      </dgm:prSet>
      <dgm:spPr/>
      <dgm:t>
        <a:bodyPr/>
        <a:lstStyle/>
        <a:p>
          <a:endParaRPr lang="en-GB"/>
        </a:p>
      </dgm:t>
    </dgm:pt>
    <dgm:pt modelId="{32A660AC-F5C7-4D98-B13C-140FEF68B94D}" type="pres">
      <dgm:prSet presAssocID="{FF0985DC-EAD1-487B-86D3-2B40C2EDF327}" presName="descendantText" presStyleLbl="alignAcc1" presStyleIdx="4" presStyleCnt="6" custLinFactNeighborX="-837" custLinFactNeighborY="-904">
        <dgm:presLayoutVars>
          <dgm:bulletEnabled val="1"/>
        </dgm:presLayoutVars>
      </dgm:prSet>
      <dgm:spPr/>
      <dgm:t>
        <a:bodyPr/>
        <a:lstStyle/>
        <a:p>
          <a:endParaRPr lang="en-GB"/>
        </a:p>
      </dgm:t>
    </dgm:pt>
    <dgm:pt modelId="{A373099F-9B86-46C2-BC6E-72824B0BA5DA}" type="pres">
      <dgm:prSet presAssocID="{E6A758DD-5453-4735-AE4E-9B56FEAECC98}" presName="sp" presStyleCnt="0"/>
      <dgm:spPr/>
    </dgm:pt>
    <dgm:pt modelId="{ED0AD9CA-89ED-474B-96BD-AEFF783E281D}" type="pres">
      <dgm:prSet presAssocID="{169D9FA5-CCAD-43AC-9F5D-31F66DCE43CA}" presName="composite" presStyleCnt="0"/>
      <dgm:spPr/>
    </dgm:pt>
    <dgm:pt modelId="{7EC1EABE-A4AD-4E69-8149-CDBE3B2ED965}" type="pres">
      <dgm:prSet presAssocID="{169D9FA5-CCAD-43AC-9F5D-31F66DCE43CA}" presName="parentText" presStyleLbl="alignNode1" presStyleIdx="5" presStyleCnt="6">
        <dgm:presLayoutVars>
          <dgm:chMax val="1"/>
          <dgm:bulletEnabled val="1"/>
        </dgm:presLayoutVars>
      </dgm:prSet>
      <dgm:spPr/>
      <dgm:t>
        <a:bodyPr/>
        <a:lstStyle/>
        <a:p>
          <a:endParaRPr lang="en-GB"/>
        </a:p>
      </dgm:t>
    </dgm:pt>
    <dgm:pt modelId="{E7717C43-0064-4B80-8AB2-13D7CCDC021F}" type="pres">
      <dgm:prSet presAssocID="{169D9FA5-CCAD-43AC-9F5D-31F66DCE43CA}" presName="descendantText" presStyleLbl="alignAcc1" presStyleIdx="5" presStyleCnt="6">
        <dgm:presLayoutVars>
          <dgm:bulletEnabled val="1"/>
        </dgm:presLayoutVars>
      </dgm:prSet>
      <dgm:spPr/>
      <dgm:t>
        <a:bodyPr/>
        <a:lstStyle/>
        <a:p>
          <a:endParaRPr lang="en-GB"/>
        </a:p>
      </dgm:t>
    </dgm:pt>
  </dgm:ptLst>
  <dgm:cxnLst>
    <dgm:cxn modelId="{1F997AEF-3343-41F1-8DBB-58193C0156D8}" type="presOf" srcId="{D51F13A6-CDD3-4218-83FB-EAFCE7EE5566}" destId="{E3347E28-4FB6-46C5-B99D-C5D8C93FEB2A}" srcOrd="0" destOrd="0" presId="urn:microsoft.com/office/officeart/2005/8/layout/chevron2"/>
    <dgm:cxn modelId="{C7281BF5-3963-47D4-B6DE-FD2A8B97228F}" type="presOf" srcId="{DBD0E1E7-2655-45EA-8635-225CE89F6A6F}" destId="{3D062575-CCC7-4784-8AA8-EF0822B3D7DB}" srcOrd="0" destOrd="0" presId="urn:microsoft.com/office/officeart/2005/8/layout/chevron2"/>
    <dgm:cxn modelId="{762AEFED-A3B9-4556-9822-1DFA5BD1C50E}" srcId="{9EA346DD-93D4-4303-882E-743F9BF58987}" destId="{707A1836-5B4D-4B39-8B89-578963D1A7FA}" srcOrd="0" destOrd="0" parTransId="{80320513-DAFE-4FB7-A2C8-5296681FF512}" sibTransId="{D4E4BA04-3EA9-4B5B-B8AC-E22D96EE0D47}"/>
    <dgm:cxn modelId="{230F0D9A-0B31-4F58-86E1-0174137A693C}" srcId="{85CA39AD-BE22-449E-8CDE-0079C0AA7970}" destId="{1FC1B757-C207-4497-AC14-6DCFC7F62D2D}" srcOrd="0" destOrd="0" parTransId="{A1C9AE51-A06F-44FB-8296-727448E09239}" sibTransId="{CD54059F-C9DC-4547-A7EF-4F4AD04F9F2E}"/>
    <dgm:cxn modelId="{3F9DC586-1297-4863-8053-0563F50E4F7B}" type="presOf" srcId="{FF0985DC-EAD1-487B-86D3-2B40C2EDF327}" destId="{05ACEE45-63BF-46BD-AC3C-2600F3B2B55D}" srcOrd="0" destOrd="0" presId="urn:microsoft.com/office/officeart/2005/8/layout/chevron2"/>
    <dgm:cxn modelId="{AB13CBCC-2BB7-476B-AD26-0AD550E4FF40}" type="presOf" srcId="{169D9FA5-CCAD-43AC-9F5D-31F66DCE43CA}" destId="{7EC1EABE-A4AD-4E69-8149-CDBE3B2ED965}" srcOrd="0" destOrd="0" presId="urn:microsoft.com/office/officeart/2005/8/layout/chevron2"/>
    <dgm:cxn modelId="{8F6EC6D0-A3D8-4352-9F4E-026E5E73A3DD}" srcId="{D51F13A6-CDD3-4218-83FB-EAFCE7EE5566}" destId="{9EA346DD-93D4-4303-882E-743F9BF58987}" srcOrd="0" destOrd="0" parTransId="{87A78C93-A5BA-4BF9-B814-B6778472F661}" sibTransId="{EB9180F8-5588-4F1F-A531-2F838A1ADD4A}"/>
    <dgm:cxn modelId="{E7A8C5A0-F452-4E10-A310-877BD5E9CE80}" type="presOf" srcId="{76C3FEDC-CB0B-411D-9DE3-077FDE751E87}" destId="{E82D0DBB-5F4A-42BF-84C3-3162A8B05C9C}" srcOrd="0" destOrd="0" presId="urn:microsoft.com/office/officeart/2005/8/layout/chevron2"/>
    <dgm:cxn modelId="{3B2942F7-3C9D-45AD-8B89-1EB834B6A35D}" type="presOf" srcId="{7A1B2D8E-3DFF-45FB-8B9F-F34F4583A7A8}" destId="{32A660AC-F5C7-4D98-B13C-140FEF68B94D}" srcOrd="0" destOrd="0" presId="urn:microsoft.com/office/officeart/2005/8/layout/chevron2"/>
    <dgm:cxn modelId="{3163238D-A938-40F5-B4C3-6C47E8DAE763}" srcId="{D51F13A6-CDD3-4218-83FB-EAFCE7EE5566}" destId="{169D9FA5-CCAD-43AC-9F5D-31F66DCE43CA}" srcOrd="5" destOrd="0" parTransId="{B4A28C14-EB18-4C48-96CD-68B9E46AA1A9}" sibTransId="{32375E49-90FA-41EE-873D-27105EC46F58}"/>
    <dgm:cxn modelId="{0FA895CA-892B-407C-A943-2B52178D8BD4}" srcId="{76C3FEDC-CB0B-411D-9DE3-077FDE751E87}" destId="{D10D0F2F-A9C4-4A52-AA7D-F6366F94C5C5}" srcOrd="0" destOrd="0" parTransId="{C9631E72-956D-4F0B-A29E-299FDB30C0FD}" sibTransId="{61D85219-3E5C-4CD3-B99E-FEA5366E7BAF}"/>
    <dgm:cxn modelId="{854B44F5-0488-43ED-B2DE-76CAAA5925B2}" type="presOf" srcId="{D10D0F2F-A9C4-4A52-AA7D-F6366F94C5C5}" destId="{4F816EAA-8F66-414D-B56C-D11826CF3D80}" srcOrd="0" destOrd="0" presId="urn:microsoft.com/office/officeart/2005/8/layout/chevron2"/>
    <dgm:cxn modelId="{41CD8FDE-D0E7-4C4F-8FF4-722B7F375445}" srcId="{D51F13A6-CDD3-4218-83FB-EAFCE7EE5566}" destId="{76C3FEDC-CB0B-411D-9DE3-077FDE751E87}" srcOrd="3" destOrd="0" parTransId="{A4267319-3110-4EC2-B67D-88B2833AE426}" sibTransId="{3B41785A-3025-4892-847D-AC4A4E056066}"/>
    <dgm:cxn modelId="{75D6B206-430B-4FFC-856F-B6FD42A25263}" type="presOf" srcId="{85CA39AD-BE22-449E-8CDE-0079C0AA7970}" destId="{7CCD7BA4-F447-40BB-8433-34466F421738}" srcOrd="0" destOrd="0" presId="urn:microsoft.com/office/officeart/2005/8/layout/chevron2"/>
    <dgm:cxn modelId="{2D067577-D8B5-490D-A51D-7233D908E08F}" srcId="{169D9FA5-CCAD-43AC-9F5D-31F66DCE43CA}" destId="{237083CD-2576-47B3-AA71-50064A998DDB}" srcOrd="0" destOrd="0" parTransId="{B25CF3E5-19E1-452E-81E8-4C5B94954452}" sibTransId="{F6C845AF-AE54-4DC6-949C-0C3CE0E1B46D}"/>
    <dgm:cxn modelId="{E03C8E93-8B39-4D4F-9712-31B9FDE422DA}" type="presOf" srcId="{707A1836-5B4D-4B39-8B89-578963D1A7FA}" destId="{3945ACBE-757D-4DEB-A795-97363220A131}" srcOrd="0" destOrd="0" presId="urn:microsoft.com/office/officeart/2005/8/layout/chevron2"/>
    <dgm:cxn modelId="{DC14B710-335E-4A18-A8C5-C5F118C81F3E}" srcId="{D51F13A6-CDD3-4218-83FB-EAFCE7EE5566}" destId="{FF0985DC-EAD1-487B-86D3-2B40C2EDF327}" srcOrd="4" destOrd="0" parTransId="{33103BFF-A1D0-407B-8AE6-15101ABB50E7}" sibTransId="{E6A758DD-5453-4735-AE4E-9B56FEAECC98}"/>
    <dgm:cxn modelId="{06E77171-56AE-49F5-AAE7-40FA9728311C}" type="presOf" srcId="{A3D11AB6-30A7-4D2C-9C11-635B4A1CAE55}" destId="{8019571B-B9CD-4A32-86D6-1C4B00D17EF0}" srcOrd="0" destOrd="0" presId="urn:microsoft.com/office/officeart/2005/8/layout/chevron2"/>
    <dgm:cxn modelId="{54607172-5CDF-4D75-8ED3-8E54BDEF1D9C}" type="presOf" srcId="{237083CD-2576-47B3-AA71-50064A998DDB}" destId="{E7717C43-0064-4B80-8AB2-13D7CCDC021F}" srcOrd="0" destOrd="0" presId="urn:microsoft.com/office/officeart/2005/8/layout/chevron2"/>
    <dgm:cxn modelId="{D4B10E2F-0C7C-4E6A-B0D9-3ED2A2F077CE}" type="presOf" srcId="{1FC1B757-C207-4497-AC14-6DCFC7F62D2D}" destId="{71618AB7-66A0-450B-9801-3BA310B67F82}" srcOrd="0" destOrd="0" presId="urn:microsoft.com/office/officeart/2005/8/layout/chevron2"/>
    <dgm:cxn modelId="{2693B27F-3040-4B95-BD3D-D6EE54AA4EB5}" srcId="{FF0985DC-EAD1-487B-86D3-2B40C2EDF327}" destId="{7A1B2D8E-3DFF-45FB-8B9F-F34F4583A7A8}" srcOrd="0" destOrd="0" parTransId="{6F480F07-F95A-4EB4-9F61-6B2387FF8E7A}" sibTransId="{3CA19B89-C7C7-4574-B721-7EDD9DD1470E}"/>
    <dgm:cxn modelId="{0036E7BE-19D3-411E-BD8E-58881DD1A92C}" srcId="{DBD0E1E7-2655-45EA-8635-225CE89F6A6F}" destId="{A3D11AB6-30A7-4D2C-9C11-635B4A1CAE55}" srcOrd="0" destOrd="0" parTransId="{39DE7739-1BA3-4A2F-9CD5-283845B6246F}" sibTransId="{73FC0F47-1AFA-4110-85E4-63C55A3AEE75}"/>
    <dgm:cxn modelId="{277F09E3-9E8C-46A3-B990-0B79A3B0DA2E}" srcId="{D51F13A6-CDD3-4218-83FB-EAFCE7EE5566}" destId="{DBD0E1E7-2655-45EA-8635-225CE89F6A6F}" srcOrd="2" destOrd="0" parTransId="{F9780D14-C1BA-48F6-8B7F-FC05446B0B10}" sibTransId="{EC5C5029-02C0-4613-8B95-BD837F152D04}"/>
    <dgm:cxn modelId="{F9A1CF18-BC90-4549-8B07-496B49CC880D}" srcId="{D51F13A6-CDD3-4218-83FB-EAFCE7EE5566}" destId="{85CA39AD-BE22-449E-8CDE-0079C0AA7970}" srcOrd="1" destOrd="0" parTransId="{95289ECA-0B95-4B93-8A91-994F948F28EA}" sibTransId="{CF47A491-509D-4150-9A5D-5281A4B54DF4}"/>
    <dgm:cxn modelId="{08CFFE3C-0C8F-4DE7-A7BD-626D324AAD69}" type="presOf" srcId="{9EA346DD-93D4-4303-882E-743F9BF58987}" destId="{9288E716-FEA4-4F39-8806-2D3848378853}" srcOrd="0" destOrd="0" presId="urn:microsoft.com/office/officeart/2005/8/layout/chevron2"/>
    <dgm:cxn modelId="{C949C2A2-C1C3-4A0E-9E8F-601B40698A4F}" type="presParOf" srcId="{E3347E28-4FB6-46C5-B99D-C5D8C93FEB2A}" destId="{51A76A6F-04F3-4224-90AB-CAEAF1D0EA93}" srcOrd="0" destOrd="0" presId="urn:microsoft.com/office/officeart/2005/8/layout/chevron2"/>
    <dgm:cxn modelId="{D2CF9AB6-9940-4AB5-8399-4C09912B27F3}" type="presParOf" srcId="{51A76A6F-04F3-4224-90AB-CAEAF1D0EA93}" destId="{9288E716-FEA4-4F39-8806-2D3848378853}" srcOrd="0" destOrd="0" presId="urn:microsoft.com/office/officeart/2005/8/layout/chevron2"/>
    <dgm:cxn modelId="{68EF9136-166E-4AEE-8AC7-40AA7B35BD20}" type="presParOf" srcId="{51A76A6F-04F3-4224-90AB-CAEAF1D0EA93}" destId="{3945ACBE-757D-4DEB-A795-97363220A131}" srcOrd="1" destOrd="0" presId="urn:microsoft.com/office/officeart/2005/8/layout/chevron2"/>
    <dgm:cxn modelId="{F70E46FB-8239-4C09-A897-F5F94B9C5610}" type="presParOf" srcId="{E3347E28-4FB6-46C5-B99D-C5D8C93FEB2A}" destId="{1E6F4D54-3795-494E-B0EE-3EA1011763D3}" srcOrd="1" destOrd="0" presId="urn:microsoft.com/office/officeart/2005/8/layout/chevron2"/>
    <dgm:cxn modelId="{A43F5932-7085-4F54-A82D-9B3991B23D97}" type="presParOf" srcId="{E3347E28-4FB6-46C5-B99D-C5D8C93FEB2A}" destId="{6E381690-18E7-484B-87D7-FB9083A8FCC4}" srcOrd="2" destOrd="0" presId="urn:microsoft.com/office/officeart/2005/8/layout/chevron2"/>
    <dgm:cxn modelId="{D19C7ABA-16F5-4E85-9A02-95ECE5A736F2}" type="presParOf" srcId="{6E381690-18E7-484B-87D7-FB9083A8FCC4}" destId="{7CCD7BA4-F447-40BB-8433-34466F421738}" srcOrd="0" destOrd="0" presId="urn:microsoft.com/office/officeart/2005/8/layout/chevron2"/>
    <dgm:cxn modelId="{4AB4D0B7-FC7F-4469-8139-D5F08FFD42C8}" type="presParOf" srcId="{6E381690-18E7-484B-87D7-FB9083A8FCC4}" destId="{71618AB7-66A0-450B-9801-3BA310B67F82}" srcOrd="1" destOrd="0" presId="urn:microsoft.com/office/officeart/2005/8/layout/chevron2"/>
    <dgm:cxn modelId="{ABEE3DE8-DC04-447E-B103-842A3D3575A6}" type="presParOf" srcId="{E3347E28-4FB6-46C5-B99D-C5D8C93FEB2A}" destId="{DD3CDF7C-2B24-4EEF-9A57-755CD946E54F}" srcOrd="3" destOrd="0" presId="urn:microsoft.com/office/officeart/2005/8/layout/chevron2"/>
    <dgm:cxn modelId="{1D595EB5-E27C-49AE-95F1-F3D7683A0F65}" type="presParOf" srcId="{E3347E28-4FB6-46C5-B99D-C5D8C93FEB2A}" destId="{DC701907-BAA8-4404-B92E-283A8158D09D}" srcOrd="4" destOrd="0" presId="urn:microsoft.com/office/officeart/2005/8/layout/chevron2"/>
    <dgm:cxn modelId="{86BFAE16-78E2-4294-AD26-BAEB9BBD1CB6}" type="presParOf" srcId="{DC701907-BAA8-4404-B92E-283A8158D09D}" destId="{3D062575-CCC7-4784-8AA8-EF0822B3D7DB}" srcOrd="0" destOrd="0" presId="urn:microsoft.com/office/officeart/2005/8/layout/chevron2"/>
    <dgm:cxn modelId="{A32473D8-647C-43EB-8F92-3AFB42F49982}" type="presParOf" srcId="{DC701907-BAA8-4404-B92E-283A8158D09D}" destId="{8019571B-B9CD-4A32-86D6-1C4B00D17EF0}" srcOrd="1" destOrd="0" presId="urn:microsoft.com/office/officeart/2005/8/layout/chevron2"/>
    <dgm:cxn modelId="{8ECE1E81-6A17-46C7-9B69-01D0F411F401}" type="presParOf" srcId="{E3347E28-4FB6-46C5-B99D-C5D8C93FEB2A}" destId="{6740E24B-B92C-4E25-B9E1-53BDB2C8D0F3}" srcOrd="5" destOrd="0" presId="urn:microsoft.com/office/officeart/2005/8/layout/chevron2"/>
    <dgm:cxn modelId="{1100CB96-14F5-44E2-9B24-AB0936C57438}" type="presParOf" srcId="{E3347E28-4FB6-46C5-B99D-C5D8C93FEB2A}" destId="{A379FF65-9D3C-45BC-B9B4-BC386B68148D}" srcOrd="6" destOrd="0" presId="urn:microsoft.com/office/officeart/2005/8/layout/chevron2"/>
    <dgm:cxn modelId="{580E51F8-C54E-46FF-999F-4D5122D3C489}" type="presParOf" srcId="{A379FF65-9D3C-45BC-B9B4-BC386B68148D}" destId="{E82D0DBB-5F4A-42BF-84C3-3162A8B05C9C}" srcOrd="0" destOrd="0" presId="urn:microsoft.com/office/officeart/2005/8/layout/chevron2"/>
    <dgm:cxn modelId="{E3C535A9-3A8B-4D97-A8DC-9D3B222B01C3}" type="presParOf" srcId="{A379FF65-9D3C-45BC-B9B4-BC386B68148D}" destId="{4F816EAA-8F66-414D-B56C-D11826CF3D80}" srcOrd="1" destOrd="0" presId="urn:microsoft.com/office/officeart/2005/8/layout/chevron2"/>
    <dgm:cxn modelId="{123F79FB-8348-40CE-B8B9-21D404F8DDD5}" type="presParOf" srcId="{E3347E28-4FB6-46C5-B99D-C5D8C93FEB2A}" destId="{F92251E9-ECDD-4D2F-85E8-4C33C3DB0A83}" srcOrd="7" destOrd="0" presId="urn:microsoft.com/office/officeart/2005/8/layout/chevron2"/>
    <dgm:cxn modelId="{E648CBF4-9D25-4C63-BF9E-E946693C1D23}" type="presParOf" srcId="{E3347E28-4FB6-46C5-B99D-C5D8C93FEB2A}" destId="{EE4F0E55-0E3D-46FC-8A97-B5C313B0EA67}" srcOrd="8" destOrd="0" presId="urn:microsoft.com/office/officeart/2005/8/layout/chevron2"/>
    <dgm:cxn modelId="{83D0084D-2395-4455-9FDD-7741DBD0358D}" type="presParOf" srcId="{EE4F0E55-0E3D-46FC-8A97-B5C313B0EA67}" destId="{05ACEE45-63BF-46BD-AC3C-2600F3B2B55D}" srcOrd="0" destOrd="0" presId="urn:microsoft.com/office/officeart/2005/8/layout/chevron2"/>
    <dgm:cxn modelId="{82EDBF15-9DEF-42A6-8664-A04A7F12F608}" type="presParOf" srcId="{EE4F0E55-0E3D-46FC-8A97-B5C313B0EA67}" destId="{32A660AC-F5C7-4D98-B13C-140FEF68B94D}" srcOrd="1" destOrd="0" presId="urn:microsoft.com/office/officeart/2005/8/layout/chevron2"/>
    <dgm:cxn modelId="{4547A7BF-DEEB-4C9E-9A6E-63B90D131F25}" type="presParOf" srcId="{E3347E28-4FB6-46C5-B99D-C5D8C93FEB2A}" destId="{A373099F-9B86-46C2-BC6E-72824B0BA5DA}" srcOrd="9" destOrd="0" presId="urn:microsoft.com/office/officeart/2005/8/layout/chevron2"/>
    <dgm:cxn modelId="{67F04C1B-A73D-41AD-B699-FF51EA6D0C1E}" type="presParOf" srcId="{E3347E28-4FB6-46C5-B99D-C5D8C93FEB2A}" destId="{ED0AD9CA-89ED-474B-96BD-AEFF783E281D}" srcOrd="10" destOrd="0" presId="urn:microsoft.com/office/officeart/2005/8/layout/chevron2"/>
    <dgm:cxn modelId="{E4CE4E4B-8903-40C7-9A34-968DAE13F3AD}" type="presParOf" srcId="{ED0AD9CA-89ED-474B-96BD-AEFF783E281D}" destId="{7EC1EABE-A4AD-4E69-8149-CDBE3B2ED965}" srcOrd="0" destOrd="0" presId="urn:microsoft.com/office/officeart/2005/8/layout/chevron2"/>
    <dgm:cxn modelId="{54721859-31AE-4575-B946-CEB79932C395}" type="presParOf" srcId="{ED0AD9CA-89ED-474B-96BD-AEFF783E281D}" destId="{E7717C43-0064-4B80-8AB2-13D7CCDC02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8E716-FEA4-4F39-8806-2D3848378853}">
      <dsp:nvSpPr>
        <dsp:cNvPr id="0" name=""/>
        <dsp:cNvSpPr/>
      </dsp:nvSpPr>
      <dsp:spPr>
        <a:xfrm rot="5400000">
          <a:off x="-120288" y="123329"/>
          <a:ext cx="801922" cy="5613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GB" sz="500" kern="1200" dirty="0" smtClean="0"/>
            <a:t>?</a:t>
          </a:r>
          <a:endParaRPr lang="en-GB" sz="500" kern="1200" dirty="0"/>
        </a:p>
      </dsp:txBody>
      <dsp:txXfrm rot="-5400000">
        <a:off x="1" y="283714"/>
        <a:ext cx="561345" cy="240577"/>
      </dsp:txXfrm>
    </dsp:sp>
    <dsp:sp modelId="{3945ACBE-757D-4DEB-A795-97363220A131}">
      <dsp:nvSpPr>
        <dsp:cNvPr id="0" name=""/>
        <dsp:cNvSpPr/>
      </dsp:nvSpPr>
      <dsp:spPr>
        <a:xfrm rot="5400000">
          <a:off x="3722471" y="-3161125"/>
          <a:ext cx="521249" cy="6843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smtClean="0">
              <a:solidFill>
                <a:schemeClr val="tx1">
                  <a:lumMod val="65000"/>
                  <a:lumOff val="35000"/>
                </a:schemeClr>
              </a:solidFill>
              <a:latin typeface="+mn-lt"/>
              <a:ea typeface="Tahoma" pitchFamily="34" charset="0"/>
              <a:cs typeface="Tahoma" pitchFamily="34" charset="0"/>
            </a:rPr>
            <a:t>Teachers?</a:t>
          </a:r>
          <a:endParaRPr lang="en-GB" sz="3600" kern="1200" dirty="0">
            <a:solidFill>
              <a:schemeClr val="tx1">
                <a:lumMod val="65000"/>
                <a:lumOff val="35000"/>
              </a:schemeClr>
            </a:solidFill>
            <a:latin typeface="+mn-lt"/>
            <a:ea typeface="Tahoma" pitchFamily="34" charset="0"/>
            <a:cs typeface="Tahoma" pitchFamily="34" charset="0"/>
          </a:endParaRPr>
        </a:p>
      </dsp:txBody>
      <dsp:txXfrm rot="-5400000">
        <a:off x="561346" y="25445"/>
        <a:ext cx="6818056" cy="470359"/>
      </dsp:txXfrm>
    </dsp:sp>
    <dsp:sp modelId="{7CCD7BA4-F447-40BB-8433-34466F421738}">
      <dsp:nvSpPr>
        <dsp:cNvPr id="0" name=""/>
        <dsp:cNvSpPr/>
      </dsp:nvSpPr>
      <dsp:spPr>
        <a:xfrm rot="5400000">
          <a:off x="-120288" y="825824"/>
          <a:ext cx="801922" cy="5613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GB" sz="500" kern="1200"/>
        </a:p>
      </dsp:txBody>
      <dsp:txXfrm rot="-5400000">
        <a:off x="1" y="986209"/>
        <a:ext cx="561345" cy="240577"/>
      </dsp:txXfrm>
    </dsp:sp>
    <dsp:sp modelId="{71618AB7-66A0-450B-9801-3BA310B67F82}">
      <dsp:nvSpPr>
        <dsp:cNvPr id="0" name=""/>
        <dsp:cNvSpPr/>
      </dsp:nvSpPr>
      <dsp:spPr>
        <a:xfrm rot="5400000">
          <a:off x="3722471" y="-2455589"/>
          <a:ext cx="521249" cy="6843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smtClean="0">
              <a:solidFill>
                <a:schemeClr val="tx1">
                  <a:lumMod val="65000"/>
                  <a:lumOff val="35000"/>
                </a:schemeClr>
              </a:solidFill>
              <a:latin typeface="+mn-lt"/>
              <a:ea typeface="Tahoma" pitchFamily="34" charset="0"/>
              <a:cs typeface="Tahoma" pitchFamily="34" charset="0"/>
            </a:rPr>
            <a:t>Individual schools?</a:t>
          </a:r>
          <a:endParaRPr lang="en-GB" sz="3600" kern="1200" dirty="0">
            <a:solidFill>
              <a:schemeClr val="tx1">
                <a:lumMod val="65000"/>
                <a:lumOff val="35000"/>
              </a:schemeClr>
            </a:solidFill>
            <a:latin typeface="+mn-lt"/>
            <a:ea typeface="Tahoma" pitchFamily="34" charset="0"/>
            <a:cs typeface="Tahoma" pitchFamily="34" charset="0"/>
          </a:endParaRPr>
        </a:p>
      </dsp:txBody>
      <dsp:txXfrm rot="-5400000">
        <a:off x="561346" y="730981"/>
        <a:ext cx="6818056" cy="470359"/>
      </dsp:txXfrm>
    </dsp:sp>
    <dsp:sp modelId="{3D062575-CCC7-4784-8AA8-EF0822B3D7DB}">
      <dsp:nvSpPr>
        <dsp:cNvPr id="0" name=""/>
        <dsp:cNvSpPr/>
      </dsp:nvSpPr>
      <dsp:spPr>
        <a:xfrm rot="5400000">
          <a:off x="-120288" y="1529450"/>
          <a:ext cx="801922" cy="5613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GB" sz="500" kern="1200" dirty="0" smtClean="0"/>
        </a:p>
        <a:p>
          <a:pPr lvl="0" algn="ctr" defTabSz="222250">
            <a:lnSpc>
              <a:spcPct val="90000"/>
            </a:lnSpc>
            <a:spcBef>
              <a:spcPct val="0"/>
            </a:spcBef>
            <a:spcAft>
              <a:spcPct val="35000"/>
            </a:spcAft>
          </a:pPr>
          <a:endParaRPr lang="en-GB" sz="500" kern="1200" dirty="0" smtClean="0"/>
        </a:p>
        <a:p>
          <a:pPr lvl="0" algn="ctr" defTabSz="222250">
            <a:lnSpc>
              <a:spcPct val="90000"/>
            </a:lnSpc>
            <a:spcBef>
              <a:spcPct val="0"/>
            </a:spcBef>
            <a:spcAft>
              <a:spcPct val="35000"/>
            </a:spcAft>
          </a:pPr>
          <a:endParaRPr lang="en-GB" sz="500" kern="1200" dirty="0"/>
        </a:p>
      </dsp:txBody>
      <dsp:txXfrm rot="-5400000">
        <a:off x="1" y="1689835"/>
        <a:ext cx="561345" cy="240577"/>
      </dsp:txXfrm>
    </dsp:sp>
    <dsp:sp modelId="{8019571B-B9CD-4A32-86D6-1C4B00D17EF0}">
      <dsp:nvSpPr>
        <dsp:cNvPr id="0" name=""/>
        <dsp:cNvSpPr/>
      </dsp:nvSpPr>
      <dsp:spPr>
        <a:xfrm rot="5400000">
          <a:off x="3722334" y="-1752957"/>
          <a:ext cx="521523" cy="6843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smtClean="0">
              <a:solidFill>
                <a:schemeClr val="tx1">
                  <a:lumMod val="65000"/>
                  <a:lumOff val="35000"/>
                </a:schemeClr>
              </a:solidFill>
              <a:latin typeface="+mn-lt"/>
              <a:ea typeface="Tahoma" pitchFamily="34" charset="0"/>
              <a:cs typeface="Tahoma" pitchFamily="34" charset="0"/>
            </a:rPr>
            <a:t>Parents?</a:t>
          </a:r>
          <a:endParaRPr lang="en-GB" sz="3600" kern="1200" dirty="0">
            <a:solidFill>
              <a:schemeClr val="tx1">
                <a:lumMod val="65000"/>
                <a:lumOff val="35000"/>
              </a:schemeClr>
            </a:solidFill>
            <a:latin typeface="+mn-lt"/>
            <a:ea typeface="Tahoma" pitchFamily="34" charset="0"/>
            <a:cs typeface="Tahoma" pitchFamily="34" charset="0"/>
          </a:endParaRPr>
        </a:p>
      </dsp:txBody>
      <dsp:txXfrm rot="-5400000">
        <a:off x="561346" y="1433490"/>
        <a:ext cx="6818042" cy="470605"/>
      </dsp:txXfrm>
    </dsp:sp>
    <dsp:sp modelId="{E82D0DBB-5F4A-42BF-84C3-3162A8B05C9C}">
      <dsp:nvSpPr>
        <dsp:cNvPr id="0" name=""/>
        <dsp:cNvSpPr/>
      </dsp:nvSpPr>
      <dsp:spPr>
        <a:xfrm rot="5400000">
          <a:off x="-120288" y="2230814"/>
          <a:ext cx="801922" cy="5613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en-GB" sz="500" kern="1200" dirty="0" smtClean="0"/>
        </a:p>
        <a:p>
          <a:pPr lvl="0" algn="ctr" defTabSz="222250">
            <a:lnSpc>
              <a:spcPct val="90000"/>
            </a:lnSpc>
            <a:spcBef>
              <a:spcPct val="0"/>
            </a:spcBef>
            <a:spcAft>
              <a:spcPct val="35000"/>
            </a:spcAft>
          </a:pPr>
          <a:endParaRPr lang="en-GB" sz="500" kern="1200" dirty="0" smtClean="0"/>
        </a:p>
        <a:p>
          <a:pPr lvl="0" algn="ctr" defTabSz="222250">
            <a:lnSpc>
              <a:spcPct val="90000"/>
            </a:lnSpc>
            <a:spcBef>
              <a:spcPct val="0"/>
            </a:spcBef>
            <a:spcAft>
              <a:spcPct val="35000"/>
            </a:spcAft>
          </a:pPr>
          <a:r>
            <a:rPr lang="en-GB" sz="500" kern="1200" dirty="0" smtClean="0"/>
            <a:t>v</a:t>
          </a:r>
        </a:p>
        <a:p>
          <a:pPr lvl="0" algn="ctr" defTabSz="222250">
            <a:lnSpc>
              <a:spcPct val="90000"/>
            </a:lnSpc>
            <a:spcBef>
              <a:spcPct val="0"/>
            </a:spcBef>
            <a:spcAft>
              <a:spcPct val="35000"/>
            </a:spcAft>
          </a:pPr>
          <a:endParaRPr lang="en-GB" sz="500" kern="1200" dirty="0" smtClean="0"/>
        </a:p>
        <a:p>
          <a:pPr lvl="0" algn="ctr" defTabSz="222250">
            <a:lnSpc>
              <a:spcPct val="90000"/>
            </a:lnSpc>
            <a:spcBef>
              <a:spcPct val="0"/>
            </a:spcBef>
            <a:spcAft>
              <a:spcPct val="35000"/>
            </a:spcAft>
          </a:pPr>
          <a:endParaRPr lang="en-GB" sz="500" kern="1200" dirty="0" smtClean="0"/>
        </a:p>
        <a:p>
          <a:pPr lvl="0" algn="ctr" defTabSz="222250">
            <a:lnSpc>
              <a:spcPct val="90000"/>
            </a:lnSpc>
            <a:spcBef>
              <a:spcPct val="0"/>
            </a:spcBef>
            <a:spcAft>
              <a:spcPct val="35000"/>
            </a:spcAft>
          </a:pPr>
          <a:endParaRPr lang="en-GB" sz="500" kern="1200" dirty="0" smtClean="0"/>
        </a:p>
        <a:p>
          <a:pPr lvl="0" algn="ctr" defTabSz="222250">
            <a:lnSpc>
              <a:spcPct val="90000"/>
            </a:lnSpc>
            <a:spcBef>
              <a:spcPct val="0"/>
            </a:spcBef>
            <a:spcAft>
              <a:spcPct val="35000"/>
            </a:spcAft>
          </a:pPr>
          <a:endParaRPr lang="en-GB" sz="500" kern="1200" dirty="0"/>
        </a:p>
      </dsp:txBody>
      <dsp:txXfrm rot="-5400000">
        <a:off x="1" y="2391199"/>
        <a:ext cx="561345" cy="240577"/>
      </dsp:txXfrm>
    </dsp:sp>
    <dsp:sp modelId="{4F816EAA-8F66-414D-B56C-D11826CF3D80}">
      <dsp:nvSpPr>
        <dsp:cNvPr id="0" name=""/>
        <dsp:cNvSpPr/>
      </dsp:nvSpPr>
      <dsp:spPr>
        <a:xfrm rot="5400000">
          <a:off x="3722471" y="-1072893"/>
          <a:ext cx="521249" cy="6843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smtClean="0">
              <a:solidFill>
                <a:schemeClr val="tx1">
                  <a:lumMod val="65000"/>
                  <a:lumOff val="35000"/>
                </a:schemeClr>
              </a:solidFill>
              <a:latin typeface="+mn-lt"/>
              <a:ea typeface="Tahoma" pitchFamily="34" charset="0"/>
              <a:cs typeface="Tahoma" pitchFamily="34" charset="0"/>
            </a:rPr>
            <a:t>Government?</a:t>
          </a:r>
          <a:endParaRPr lang="en-GB" sz="3600" kern="1200" dirty="0">
            <a:solidFill>
              <a:schemeClr val="tx1">
                <a:lumMod val="65000"/>
                <a:lumOff val="35000"/>
              </a:schemeClr>
            </a:solidFill>
            <a:latin typeface="+mn-lt"/>
            <a:ea typeface="Tahoma" pitchFamily="34" charset="0"/>
            <a:cs typeface="Tahoma" pitchFamily="34" charset="0"/>
          </a:endParaRPr>
        </a:p>
      </dsp:txBody>
      <dsp:txXfrm rot="-5400000">
        <a:off x="561346" y="2113677"/>
        <a:ext cx="6818056" cy="470359"/>
      </dsp:txXfrm>
    </dsp:sp>
    <dsp:sp modelId="{05ACEE45-63BF-46BD-AC3C-2600F3B2B55D}">
      <dsp:nvSpPr>
        <dsp:cNvPr id="0" name=""/>
        <dsp:cNvSpPr/>
      </dsp:nvSpPr>
      <dsp:spPr>
        <a:xfrm rot="5400000">
          <a:off x="-120288" y="2933309"/>
          <a:ext cx="801922" cy="5613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GB" sz="500" kern="1200" dirty="0" smtClean="0"/>
            <a:t>Parents?</a:t>
          </a:r>
          <a:endParaRPr lang="en-GB" sz="500" kern="1200" dirty="0"/>
        </a:p>
      </dsp:txBody>
      <dsp:txXfrm rot="-5400000">
        <a:off x="1" y="3093694"/>
        <a:ext cx="561345" cy="240577"/>
      </dsp:txXfrm>
    </dsp:sp>
    <dsp:sp modelId="{32A660AC-F5C7-4D98-B13C-140FEF68B94D}">
      <dsp:nvSpPr>
        <dsp:cNvPr id="0" name=""/>
        <dsp:cNvSpPr/>
      </dsp:nvSpPr>
      <dsp:spPr>
        <a:xfrm rot="5400000">
          <a:off x="3665191" y="-352816"/>
          <a:ext cx="521249" cy="6843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smtClean="0">
              <a:solidFill>
                <a:schemeClr val="tx1">
                  <a:lumMod val="65000"/>
                  <a:lumOff val="35000"/>
                </a:schemeClr>
              </a:solidFill>
              <a:latin typeface="+mn-lt"/>
              <a:ea typeface="Tahoma" pitchFamily="34" charset="0"/>
              <a:cs typeface="Tahoma" pitchFamily="34" charset="0"/>
            </a:rPr>
            <a:t>Religious groups?</a:t>
          </a:r>
          <a:endParaRPr lang="en-GB" sz="3600" kern="1200" dirty="0">
            <a:solidFill>
              <a:schemeClr val="tx1">
                <a:lumMod val="65000"/>
                <a:lumOff val="35000"/>
              </a:schemeClr>
            </a:solidFill>
            <a:latin typeface="+mn-lt"/>
            <a:ea typeface="Tahoma" pitchFamily="34" charset="0"/>
            <a:cs typeface="Tahoma" pitchFamily="34" charset="0"/>
          </a:endParaRPr>
        </a:p>
      </dsp:txBody>
      <dsp:txXfrm rot="-5400000">
        <a:off x="504066" y="2833754"/>
        <a:ext cx="6818056" cy="470359"/>
      </dsp:txXfrm>
    </dsp:sp>
    <dsp:sp modelId="{7EC1EABE-A4AD-4E69-8149-CDBE3B2ED965}">
      <dsp:nvSpPr>
        <dsp:cNvPr id="0" name=""/>
        <dsp:cNvSpPr/>
      </dsp:nvSpPr>
      <dsp:spPr>
        <a:xfrm rot="5400000">
          <a:off x="-120288" y="3635804"/>
          <a:ext cx="801922" cy="56134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GB" sz="500" kern="1200" dirty="0" smtClean="0"/>
            <a:t>Parents?</a:t>
          </a:r>
          <a:endParaRPr lang="en-GB" sz="500" kern="1200" dirty="0"/>
        </a:p>
      </dsp:txBody>
      <dsp:txXfrm rot="-5400000">
        <a:off x="1" y="3796189"/>
        <a:ext cx="561345" cy="240577"/>
      </dsp:txXfrm>
    </dsp:sp>
    <dsp:sp modelId="{E7717C43-0064-4B80-8AB2-13D7CCDC021F}">
      <dsp:nvSpPr>
        <dsp:cNvPr id="0" name=""/>
        <dsp:cNvSpPr/>
      </dsp:nvSpPr>
      <dsp:spPr>
        <a:xfrm rot="5400000">
          <a:off x="3722471" y="354390"/>
          <a:ext cx="521249" cy="684350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GB" sz="3600" kern="1200" dirty="0" smtClean="0">
              <a:solidFill>
                <a:schemeClr val="tx1">
                  <a:lumMod val="65000"/>
                  <a:lumOff val="35000"/>
                </a:schemeClr>
              </a:solidFill>
              <a:latin typeface="+mn-lt"/>
              <a:ea typeface="Tahoma" pitchFamily="34" charset="0"/>
              <a:cs typeface="Tahoma" pitchFamily="34" charset="0"/>
            </a:rPr>
            <a:t>Universities?</a:t>
          </a:r>
          <a:endParaRPr lang="en-GB" sz="3600" kern="1200" dirty="0">
            <a:solidFill>
              <a:schemeClr val="tx1">
                <a:lumMod val="65000"/>
                <a:lumOff val="35000"/>
              </a:schemeClr>
            </a:solidFill>
            <a:latin typeface="+mn-lt"/>
            <a:ea typeface="Tahoma" pitchFamily="34" charset="0"/>
            <a:cs typeface="Tahoma" pitchFamily="34" charset="0"/>
          </a:endParaRPr>
        </a:p>
      </dsp:txBody>
      <dsp:txXfrm rot="-5400000">
        <a:off x="561346" y="3540961"/>
        <a:ext cx="6818056" cy="4703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20A206-D7B4-4212-B4B4-0F1D72D56E1D}" type="datetimeFigureOut">
              <a:rPr lang="en-US" smtClean="0"/>
              <a:t>4/29/2012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7B144C5-017A-4764-9439-04AB6BDFB61E}" type="slidenum">
              <a:rPr lang="en-US" smtClean="0"/>
              <a:t>‹#›</a:t>
            </a:fld>
            <a:endParaRPr lang="en-US"/>
          </a:p>
        </p:txBody>
      </p:sp>
    </p:spTree>
    <p:extLst>
      <p:ext uri="{BB962C8B-B14F-4D97-AF65-F5344CB8AC3E}">
        <p14:creationId xmlns:p14="http://schemas.microsoft.com/office/powerpoint/2010/main" val="296329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3 </a:t>
            </a:r>
            <a:r>
              <a:rPr lang="en-GB" dirty="0" err="1" smtClean="0"/>
              <a:t>Rs</a:t>
            </a:r>
            <a:r>
              <a:rPr lang="en-GB" dirty="0" smtClean="0"/>
              <a:t> will reappear quite a lot!</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6</a:t>
            </a:fld>
            <a:endParaRPr lang="en-US"/>
          </a:p>
        </p:txBody>
      </p:sp>
    </p:spTree>
    <p:extLst>
      <p:ext uri="{BB962C8B-B14F-4D97-AF65-F5344CB8AC3E}">
        <p14:creationId xmlns:p14="http://schemas.microsoft.com/office/powerpoint/2010/main" val="143166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whose parents were in poverty did not have to pay anything.</a:t>
            </a:r>
          </a:p>
          <a:p>
            <a:r>
              <a:rPr lang="en-GB" dirty="0" smtClean="0"/>
              <a:t>RE – Religious Education – and it had to be non-denominational</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21</a:t>
            </a:fld>
            <a:endParaRPr lang="en-US"/>
          </a:p>
        </p:txBody>
      </p:sp>
    </p:spTree>
    <p:extLst>
      <p:ext uri="{BB962C8B-B14F-4D97-AF65-F5344CB8AC3E}">
        <p14:creationId xmlns:p14="http://schemas.microsoft.com/office/powerpoint/2010/main" val="179678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That this did not happen was based on a combination of economic realism,</a:t>
            </a:r>
            <a:r>
              <a:rPr lang="en-GB" baseline="0" dirty="0" smtClean="0"/>
              <a:t> institutional convenience, and a political predisposition to enjoy religious company in spite of its risks.</a:t>
            </a:r>
          </a:p>
          <a:p>
            <a:pPr marL="171450" indent="-171450">
              <a:buFont typeface="Arial" charset="0"/>
              <a:buChar char="•"/>
            </a:pPr>
            <a:r>
              <a:rPr lang="en-GB" baseline="0" dirty="0" smtClean="0"/>
              <a:t>** The churches were determined to strengthen and consolidate their position.  Within 15 years C of E schools rose from 6,382 to 11,864</a:t>
            </a:r>
          </a:p>
          <a:p>
            <a:pPr marL="171450" indent="-171450">
              <a:buFont typeface="Arial" charset="0"/>
              <a:buChar char="•"/>
            </a:pPr>
            <a:r>
              <a:rPr lang="en-GB" baseline="0" dirty="0" smtClean="0"/>
              <a:t>RC schools rose from 350 to 892.  The number of children in church schools doubled to 2 million.</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22</a:t>
            </a:fld>
            <a:endParaRPr lang="en-US"/>
          </a:p>
        </p:txBody>
      </p:sp>
    </p:spTree>
    <p:extLst>
      <p:ext uri="{BB962C8B-B14F-4D97-AF65-F5344CB8AC3E}">
        <p14:creationId xmlns:p14="http://schemas.microsoft.com/office/powerpoint/2010/main" val="100622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 Board of Education provided for the inspection of secondary schools, a consultative committee to frame regulations for a register of teachers</a:t>
            </a:r>
            <a:r>
              <a:rPr lang="en-GB" baseline="0" dirty="0" smtClean="0"/>
              <a:t> and to ‘advise the Board on educational matters’.</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24</a:t>
            </a:fld>
            <a:endParaRPr lang="en-US"/>
          </a:p>
        </p:txBody>
      </p:sp>
    </p:spTree>
    <p:extLst>
      <p:ext uri="{BB962C8B-B14F-4D97-AF65-F5344CB8AC3E}">
        <p14:creationId xmlns:p14="http://schemas.microsoft.com/office/powerpoint/2010/main" val="855444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1868 Report of the Schools Inquiry Commission:</a:t>
            </a:r>
          </a:p>
          <a:p>
            <a:r>
              <a:rPr lang="en-GB" dirty="0" smtClean="0"/>
              <a:t>It cannot be denied that the state of middle</a:t>
            </a:r>
            <a:r>
              <a:rPr lang="en-GB" baseline="0" dirty="0" smtClean="0"/>
              <a:t> class Female Education is on the whole unfavourable.  The general deficiency in girls’ </a:t>
            </a:r>
            <a:r>
              <a:rPr lang="en-GB" baseline="0" dirty="0" err="1" smtClean="0"/>
              <a:t>educationis</a:t>
            </a:r>
            <a:r>
              <a:rPr lang="en-GB" baseline="0" dirty="0" smtClean="0"/>
              <a:t> stated with the utmost confidence…..Want of thoroughness and foundation; want of system; slovenliness and showy superficiality; inattention to rudiments; undue time given to accomplishments, and those not taught intelligently or in any systematic manner; want of organisation.  Girls’ schools are inferior to the Boys’ schools.</a:t>
            </a:r>
          </a:p>
          <a:p>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25</a:t>
            </a:fld>
            <a:endParaRPr lang="en-US"/>
          </a:p>
        </p:txBody>
      </p:sp>
    </p:spTree>
    <p:extLst>
      <p:ext uri="{BB962C8B-B14F-4D97-AF65-F5344CB8AC3E}">
        <p14:creationId xmlns:p14="http://schemas.microsoft.com/office/powerpoint/2010/main" val="2729626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Hadow</a:t>
            </a:r>
            <a:r>
              <a:rPr lang="en-GB" dirty="0" smtClean="0"/>
              <a:t> Report 1921.</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26</a:t>
            </a:fld>
            <a:endParaRPr lang="en-US"/>
          </a:p>
        </p:txBody>
      </p:sp>
    </p:spTree>
    <p:extLst>
      <p:ext uri="{BB962C8B-B14F-4D97-AF65-F5344CB8AC3E}">
        <p14:creationId xmlns:p14="http://schemas.microsoft.com/office/powerpoint/2010/main" val="3740487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‘interest group’, which could also become  pressure groups</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29</a:t>
            </a:fld>
            <a:endParaRPr lang="en-US"/>
          </a:p>
        </p:txBody>
      </p:sp>
    </p:spTree>
    <p:extLst>
      <p:ext uri="{BB962C8B-B14F-4D97-AF65-F5344CB8AC3E}">
        <p14:creationId xmlns:p14="http://schemas.microsoft.com/office/powerpoint/2010/main" val="1304492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Parents could withdraw their children from RE if it wasn’t in line with their beliefs and they wished them to have</a:t>
            </a:r>
            <a:r>
              <a:rPr lang="en-GB" baseline="0" dirty="0" smtClean="0"/>
              <a:t> religious instruction of a kind not given by the school.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1931 report suggested, for example, that 'A good school ... is not a place of compulsory instruction, but a community of old and young, engaged in learning by co-operative experiment' (</a:t>
            </a:r>
            <a:r>
              <a:rPr lang="en-GB" sz="1200" kern="1200" dirty="0" err="1" smtClean="0">
                <a:solidFill>
                  <a:schemeClr val="tx1"/>
                </a:solidFill>
                <a:effectLst/>
                <a:latin typeface="+mn-lt"/>
                <a:ea typeface="+mn-ea"/>
                <a:cs typeface="+mn-cs"/>
              </a:rPr>
              <a:t>Hadow</a:t>
            </a:r>
            <a:r>
              <a:rPr lang="en-GB" sz="1200" kern="1200" dirty="0" smtClean="0">
                <a:solidFill>
                  <a:schemeClr val="tx1"/>
                </a:solidFill>
                <a:effectLst/>
                <a:latin typeface="+mn-lt"/>
                <a:ea typeface="+mn-ea"/>
                <a:cs typeface="+mn-cs"/>
              </a:rPr>
              <a:t> 1931:xvii) and that 'the curriculum of the primary school is to be thought of in terms of activity and experience rather than knowledge to be acquired and facts to be stored' (</a:t>
            </a:r>
            <a:r>
              <a:rPr lang="en-GB" sz="1200" kern="1200" dirty="0" err="1" smtClean="0">
                <a:solidFill>
                  <a:schemeClr val="tx1"/>
                </a:solidFill>
                <a:effectLst/>
                <a:latin typeface="+mn-lt"/>
                <a:ea typeface="+mn-ea"/>
                <a:cs typeface="+mn-cs"/>
              </a:rPr>
              <a:t>Hadow</a:t>
            </a:r>
            <a:r>
              <a:rPr lang="en-GB" sz="1200" kern="1200" dirty="0" smtClean="0">
                <a:solidFill>
                  <a:schemeClr val="tx1"/>
                </a:solidFill>
                <a:effectLst/>
                <a:latin typeface="+mn-lt"/>
                <a:ea typeface="+mn-ea"/>
                <a:cs typeface="+mn-cs"/>
              </a:rPr>
              <a:t> 1931:93).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was becoming clear that England's class-divided secondary schools were failing the nation's children. Twice as many students were going on to higher education in Germany, more than twice as many in France, over three times as many in Switzerland, and almost ten times as many in the US. Scotland's education system, 'based on a widespread respect for learning and a more traditionally egalitarian social outlook' (Benn and Chitty 1996:4), was also doing much better than England's.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32</a:t>
            </a:fld>
            <a:endParaRPr lang="en-US"/>
          </a:p>
        </p:txBody>
      </p:sp>
    </p:spTree>
    <p:extLst>
      <p:ext uri="{BB962C8B-B14F-4D97-AF65-F5344CB8AC3E}">
        <p14:creationId xmlns:p14="http://schemas.microsoft.com/office/powerpoint/2010/main" val="647090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Hadow's</a:t>
            </a:r>
            <a:r>
              <a:rPr lang="en-GB" sz="1200" kern="1200" dirty="0" smtClean="0">
                <a:solidFill>
                  <a:schemeClr val="tx1"/>
                </a:solidFill>
                <a:effectLst/>
                <a:latin typeface="+mn-lt"/>
                <a:ea typeface="+mn-ea"/>
                <a:cs typeface="+mn-cs"/>
              </a:rPr>
              <a:t> 1926 recommendation for transfer at age 11 led to the creation of primary schools (sometimes referred to as junior schools) for children aged 5-11, which became government policy from 1928, though they were only formally established in the 1944 Education Act. </a:t>
            </a:r>
          </a:p>
          <a:p>
            <a:r>
              <a:rPr lang="en-GB" sz="1200" kern="1200" dirty="0" smtClean="0">
                <a:solidFill>
                  <a:schemeClr val="tx1"/>
                </a:solidFill>
                <a:effectLst/>
                <a:latin typeface="+mn-lt"/>
                <a:ea typeface="+mn-ea"/>
                <a:cs typeface="+mn-cs"/>
              </a:rPr>
              <a:t>But the principles of child development were beginning to influence - albeit very slowly - the style of education offered to younger pupils. </a:t>
            </a:r>
          </a:p>
          <a:p>
            <a:r>
              <a:rPr lang="en-GB" sz="1200" kern="1200" dirty="0" smtClean="0">
                <a:solidFill>
                  <a:schemeClr val="tx1"/>
                </a:solidFill>
                <a:effectLst/>
                <a:latin typeface="+mn-lt"/>
                <a:ea typeface="+mn-ea"/>
                <a:cs typeface="+mn-cs"/>
              </a:rPr>
              <a:t>First, the new primary schools quickly became the battleground for a number of competing forces. Those who believed in the new ideas about child development clashed with those who saw the job of the primary schools as being to get children through the 'scholarship' examination. The latter group tended to win, so the primary schools were seen as a 'sorting, classifying, selective mechanism'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And second, psychologist Cyril Burt and educationist Percy Nunn continued to assert 'the absolute determination of "intelligence" by hereditary or genetic factors' (Galton, Simon and </a:t>
            </a:r>
            <a:r>
              <a:rPr lang="en-GB" sz="1200" kern="1200" dirty="0" err="1" smtClean="0">
                <a:solidFill>
                  <a:schemeClr val="tx1"/>
                </a:solidFill>
                <a:effectLst/>
                <a:latin typeface="+mn-lt"/>
                <a:ea typeface="+mn-ea"/>
                <a:cs typeface="+mn-cs"/>
              </a:rPr>
              <a:t>Croll</a:t>
            </a:r>
            <a:r>
              <a:rPr lang="en-GB" sz="1200" kern="1200" dirty="0" smtClean="0">
                <a:solidFill>
                  <a:schemeClr val="tx1"/>
                </a:solidFill>
                <a:effectLst/>
                <a:latin typeface="+mn-lt"/>
                <a:ea typeface="+mn-ea"/>
                <a:cs typeface="+mn-cs"/>
              </a:rPr>
              <a:t> 1980:36). They therefore strongly recommended that children should be segregated into classes on the basis of ability ('streamed'). </a:t>
            </a:r>
          </a:p>
          <a:p>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34</a:t>
            </a:fld>
            <a:endParaRPr lang="en-US"/>
          </a:p>
        </p:txBody>
      </p:sp>
    </p:spTree>
    <p:extLst>
      <p:ext uri="{BB962C8B-B14F-4D97-AF65-F5344CB8AC3E}">
        <p14:creationId xmlns:p14="http://schemas.microsoft.com/office/powerpoint/2010/main" val="3300937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Indeed, the importance of the Act - sometimes referred to as the Butler Act who piloted the bill through parliament - cannot be overemphasised. It replaced almost all previous education legislation and set the framework for the post-war education system in England and Wales.</a:t>
            </a:r>
          </a:p>
          <a:p>
            <a:r>
              <a:rPr lang="en-GB" sz="1200" kern="1200" dirty="0" smtClean="0">
                <a:solidFill>
                  <a:schemeClr val="tx1"/>
                </a:solidFill>
                <a:effectLst/>
                <a:latin typeface="+mn-lt"/>
                <a:ea typeface="+mn-ea"/>
                <a:cs typeface="+mn-cs"/>
              </a:rPr>
              <a:t>On collective worship (school 'assembles') it said: </a:t>
            </a:r>
          </a:p>
          <a:p>
            <a:r>
              <a:rPr lang="en-GB" sz="1200" kern="1200" dirty="0" smtClean="0">
                <a:solidFill>
                  <a:schemeClr val="tx1"/>
                </a:solidFill>
                <a:effectLst/>
                <a:latin typeface="+mn-lt"/>
                <a:ea typeface="+mn-ea"/>
                <a:cs typeface="+mn-cs"/>
              </a:rPr>
              <a:t>the school day in every county school and in every voluntary school shall begin with collective worship on the part of all pupils in attendance at the school, </a:t>
            </a:r>
          </a:p>
          <a:p>
            <a:r>
              <a:rPr lang="en-GB" sz="1200" kern="1200" dirty="0" smtClean="0">
                <a:solidFill>
                  <a:schemeClr val="tx1"/>
                </a:solidFill>
                <a:effectLst/>
                <a:latin typeface="+mn-lt"/>
                <a:ea typeface="+mn-ea"/>
                <a:cs typeface="+mn-cs"/>
              </a:rPr>
              <a:t>In county schools, collective worship </a:t>
            </a:r>
          </a:p>
          <a:p>
            <a:r>
              <a:rPr lang="en-GB" sz="1200" kern="1200" dirty="0" smtClean="0">
                <a:solidFill>
                  <a:schemeClr val="tx1"/>
                </a:solidFill>
                <a:effectLst/>
                <a:latin typeface="+mn-lt"/>
                <a:ea typeface="+mn-ea"/>
                <a:cs typeface="+mn-cs"/>
              </a:rPr>
              <a:t>shall not ... be distinctive of any particular religious denomination, and the religious instruction given to any pupils ... shall be given in accordance with an agreed syllabus </a:t>
            </a:r>
          </a:p>
          <a:p>
            <a:r>
              <a:rPr lang="en-GB" sz="1200" kern="1200" dirty="0" smtClean="0">
                <a:solidFill>
                  <a:schemeClr val="tx1"/>
                </a:solidFill>
                <a:effectLst/>
                <a:latin typeface="+mn-lt"/>
                <a:ea typeface="+mn-ea"/>
                <a:cs typeface="+mn-cs"/>
              </a:rPr>
              <a:t>The Act allowed teachers a 'conscience clause': </a:t>
            </a:r>
          </a:p>
          <a:p>
            <a:r>
              <a:rPr lang="en-GB" sz="1200" kern="1200" dirty="0" smtClean="0">
                <a:solidFill>
                  <a:schemeClr val="tx1"/>
                </a:solidFill>
                <a:effectLst/>
                <a:latin typeface="+mn-lt"/>
                <a:ea typeface="+mn-ea"/>
                <a:cs typeface="+mn-cs"/>
              </a:rPr>
              <a:t>no person shall be disqualified by reason of his religious opinions, or of his attending or omitting to attend religious worship, from being a teacher in a county school or in any voluntary school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the exercise and performance of all powers and duties conferred and imposed on them by this Act the Minister and local education authorities shall have regard to the general principle that, so far as is compatible with the provision of efficient instruction and training and the avoidance of unreasonable public expenditure, pupils are to be educated in accordance with the wishes of their parents. </a:t>
            </a:r>
          </a:p>
        </p:txBody>
      </p:sp>
      <p:sp>
        <p:nvSpPr>
          <p:cNvPr id="4" name="Slide Number Placeholder 3"/>
          <p:cNvSpPr>
            <a:spLocks noGrp="1"/>
          </p:cNvSpPr>
          <p:nvPr>
            <p:ph type="sldNum" sz="quarter" idx="10"/>
          </p:nvPr>
        </p:nvSpPr>
        <p:spPr/>
        <p:txBody>
          <a:bodyPr/>
          <a:lstStyle/>
          <a:p>
            <a:fld id="{D7B144C5-017A-4764-9439-04AB6BDFB61E}" type="slidenum">
              <a:rPr lang="en-US" smtClean="0"/>
              <a:t>35</a:t>
            </a:fld>
            <a:endParaRPr lang="en-US"/>
          </a:p>
        </p:txBody>
      </p:sp>
    </p:spTree>
    <p:extLst>
      <p:ext uri="{BB962C8B-B14F-4D97-AF65-F5344CB8AC3E}">
        <p14:creationId xmlns:p14="http://schemas.microsoft.com/office/powerpoint/2010/main" val="2487827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1944 Act was undoubtedly an enormous achievement. In its 116 pages it effectively created an entire education system. It was all the more remarkable in view of the fact that it was conceived in the depths of a horrific world war.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Act divided responsibility for education between central government, which was to set national policies and allocate resources; the local education authorities (LEAs), which were to set local policies and allocate resources to schools; and the schools themselves, whose head teachers and governing bodies would set school policies and manage the resources. </a:t>
            </a:r>
          </a:p>
          <a:p>
            <a:r>
              <a:rPr lang="en-GB" sz="1200" kern="1200" dirty="0" smtClean="0">
                <a:solidFill>
                  <a:schemeClr val="tx1"/>
                </a:solidFill>
                <a:effectLst/>
                <a:latin typeface="+mn-lt"/>
                <a:ea typeface="+mn-ea"/>
                <a:cs typeface="+mn-cs"/>
              </a:rPr>
              <a:t>the Act made no stipulations about curriculum and pedagogy, teachers had considerable capacities to initiate school-level change ... these capacities were often under-used, but none the less the elements of decentralisation built into the Act were later the basis for significant initiatives of local curricular reform.</a:t>
            </a:r>
          </a:p>
          <a:p>
            <a:r>
              <a:rPr lang="en-GB" sz="1200" kern="1200" dirty="0" smtClean="0">
                <a:solidFill>
                  <a:schemeClr val="tx1"/>
                </a:solidFill>
                <a:effectLst/>
                <a:latin typeface="+mn-lt"/>
                <a:ea typeface="+mn-ea"/>
                <a:cs typeface="+mn-cs"/>
              </a:rPr>
              <a:t>. 'The Secretary of State does not provide schools or colleges, nor employ teachers or prescribe textbooks or curricula' (Shipman 1984:39). But he (and later, she) 'can identify areas for development and place duties on local authorities' </a:t>
            </a:r>
          </a:p>
          <a:p>
            <a:r>
              <a:rPr lang="en-GB" sz="1200" kern="1200" dirty="0" smtClean="0">
                <a:solidFill>
                  <a:schemeClr val="tx1"/>
                </a:solidFill>
                <a:effectLst/>
                <a:latin typeface="+mn-lt"/>
                <a:ea typeface="+mn-ea"/>
                <a:cs typeface="+mn-cs"/>
              </a:rPr>
              <a:t>Over the years these local authorities have often developed distinctive styles of administration and forms of school organisation. Cross a local government boundary and you may find different ages of transfer between schools, whether from primary to secondary, primary to middle or middle to secondary. There are sixth forms in schools, consortia of schools, tertiary and sixth form colleges. Some LEAs pioneered comprehensive secondary schooling, while others doggedly fought for the survival of their grammar schools. </a:t>
            </a:r>
            <a:endParaRPr lang="en-GB" sz="1200" b="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36</a:t>
            </a:fld>
            <a:endParaRPr lang="en-US"/>
          </a:p>
        </p:txBody>
      </p:sp>
    </p:spTree>
    <p:extLst>
      <p:ext uri="{BB962C8B-B14F-4D97-AF65-F5344CB8AC3E}">
        <p14:creationId xmlns:p14="http://schemas.microsoft.com/office/powerpoint/2010/main" val="61363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girls were expected to have ‘accomplishments’ – a lovely</a:t>
            </a:r>
            <a:r>
              <a:rPr lang="en-GB" baseline="0" dirty="0" smtClean="0"/>
              <a:t> ‘ladylike’ expression!  So – the curriculum for girls was completely different from that for boys.</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7</a:t>
            </a:fld>
            <a:endParaRPr lang="en-US"/>
          </a:p>
        </p:txBody>
      </p:sp>
    </p:spTree>
    <p:extLst>
      <p:ext uri="{BB962C8B-B14F-4D97-AF65-F5344CB8AC3E}">
        <p14:creationId xmlns:p14="http://schemas.microsoft.com/office/powerpoint/2010/main" val="77520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government could have opted simply to subsidise them, but would have faced strong opposition from nonconformists and secularists who objected to public funds being used to support the church. 'Butler's solution was to trade influence for cash - public funding of church schools in return for majority local authority representation on governing bodies' </a:t>
            </a:r>
          </a:p>
          <a:p>
            <a:r>
              <a:rPr lang="en-GB" sz="1200" kern="1200" dirty="0" smtClean="0">
                <a:solidFill>
                  <a:schemeClr val="tx1"/>
                </a:solidFill>
                <a:effectLst/>
                <a:latin typeface="+mn-lt"/>
                <a:ea typeface="+mn-ea"/>
                <a:cs typeface="+mn-cs"/>
              </a:rPr>
              <a:t> The proportion of church school building costs funded by the taxpayer rose to 75 per cent in 1959; to 80 per cent in 1967; to 85 per cent in 1974; and to 90 per cent in 2001. </a:t>
            </a:r>
          </a:p>
          <a:p>
            <a:r>
              <a:rPr lang="en-GB" sz="1200" kern="1200" dirty="0" smtClean="0">
                <a:solidFill>
                  <a:schemeClr val="tx1"/>
                </a:solidFill>
                <a:effectLst/>
                <a:latin typeface="+mn-lt"/>
                <a:ea typeface="+mn-ea"/>
                <a:cs typeface="+mn-cs"/>
              </a:rPr>
              <a:t>The concept of comprehensive education (in which all children attend a common school rather than being divided by selection between secondary modern, grammar, specialist schools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came late to Britain. </a:t>
            </a:r>
          </a:p>
          <a:p>
            <a:r>
              <a:rPr lang="en-GB" sz="1200" kern="1200" dirty="0" smtClean="0">
                <a:solidFill>
                  <a:schemeClr val="tx1"/>
                </a:solidFill>
                <a:effectLst/>
                <a:latin typeface="+mn-lt"/>
                <a:ea typeface="+mn-ea"/>
                <a:cs typeface="+mn-cs"/>
              </a:rPr>
              <a:t>Many in the Labour Party hoped that the new government would get rid of elitism and pursue a common education for all children, something the 1944 Act would have allowed. </a:t>
            </a:r>
          </a:p>
          <a:p>
            <a:r>
              <a:rPr lang="en-GB" sz="1200" kern="1200" dirty="0" smtClean="0">
                <a:solidFill>
                  <a:schemeClr val="tx1"/>
                </a:solidFill>
                <a:effectLst/>
                <a:latin typeface="+mn-lt"/>
                <a:ea typeface="+mn-ea"/>
                <a:cs typeface="+mn-cs"/>
              </a:rPr>
              <a:t>Regrettably, the Attlee government's radicalism did not extend to tackling the class-ridden divisiveness of Britain's secondary school provision. Private schools and 'direct grant' secondary schools were left untouched, so 'the notion of a universal system of state schooling was thus compromised from the first' (Jones 2003:16). Neither was there any attempt to introduce comprehensive education - indeed, it was Attlee's government which promoted the 'tripartite' system of grammar, technical and secondary modern schools.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Act thus categorised church schools as voluntary 'aided' (where the church had greater control) or 'controlled' (where the LEA had greater control). Both </a:t>
            </a:r>
            <a:r>
              <a:rPr lang="en-GB" sz="1200" kern="1200" dirty="0" err="1" smtClean="0">
                <a:solidFill>
                  <a:schemeClr val="tx1"/>
                </a:solidFill>
                <a:effectLst/>
                <a:latin typeface="+mn-lt"/>
                <a:ea typeface="+mn-ea"/>
                <a:cs typeface="+mn-cs"/>
              </a:rPr>
              <a:t>Rab</a:t>
            </a:r>
            <a:r>
              <a:rPr lang="en-GB" sz="1200" kern="1200" dirty="0" smtClean="0">
                <a:solidFill>
                  <a:schemeClr val="tx1"/>
                </a:solidFill>
                <a:effectLst/>
                <a:latin typeface="+mn-lt"/>
                <a:ea typeface="+mn-ea"/>
                <a:cs typeface="+mn-cs"/>
              </a:rPr>
              <a:t> Butler and Archbishop of Canterbury William Temple assumed that only about 500 of the 9,000 Church of England schools would opt for voluntary aided status. In fact, around 3,000 of them did - along with all the Roman Catholic and Jewish schools. </a:t>
            </a:r>
          </a:p>
          <a:p>
            <a:r>
              <a:rPr lang="en-GB" sz="1200" kern="1200" dirty="0" smtClean="0">
                <a:solidFill>
                  <a:schemeClr val="tx1"/>
                </a:solidFill>
                <a:effectLst/>
                <a:latin typeface="+mn-lt"/>
                <a:ea typeface="+mn-ea"/>
                <a:cs typeface="+mn-cs"/>
              </a:rPr>
              <a:t>·  The proportion of church school building costs funded by the taxpayer rose to 75 per cent in 1959; to 80 per cent in 1967; to 85 per cent in 1974; and to 90 per cent in 2001. </a:t>
            </a:r>
          </a:p>
          <a:p>
            <a:r>
              <a:rPr lang="en-GB" sz="1200" kern="1200" dirty="0" smtClean="0">
                <a:solidFill>
                  <a:schemeClr val="tx1"/>
                </a:solidFill>
                <a:effectLst/>
                <a:latin typeface="+mn-lt"/>
                <a:ea typeface="+mn-ea"/>
                <a:cs typeface="+mn-cs"/>
              </a:rPr>
              <a:t>As part of his deal with the churches, Butler also promised that state schools would be required to provide non-denominational religious education and a daily act of worship. </a:t>
            </a:r>
          </a:p>
          <a:p>
            <a:r>
              <a:rPr lang="en-GB" sz="1200" kern="1200" dirty="0" smtClean="0">
                <a:solidFill>
                  <a:schemeClr val="tx1"/>
                </a:solidFill>
                <a:effectLst/>
                <a:latin typeface="+mn-lt"/>
                <a:ea typeface="+mn-ea"/>
                <a:cs typeface="+mn-cs"/>
              </a:rPr>
              <a:t>Thus the 1944 Act cemented the church schools into the state system of education. This was hardly surprising: the churches provided about a third of all school places and to have removed them from the picture altogether would have been inordinately expensive at a time when the country's infrastructure had been devastated by Nazi bombs. However, the Act could have stated that this was the long-term aim and perhaps even suggested a possible timescale. </a:t>
            </a:r>
          </a:p>
          <a:p>
            <a:r>
              <a:rPr lang="en-GB" sz="1200" kern="1200" dirty="0" smtClean="0">
                <a:solidFill>
                  <a:schemeClr val="tx1"/>
                </a:solidFill>
                <a:effectLst/>
                <a:latin typeface="+mn-lt"/>
                <a:ea typeface="+mn-ea"/>
                <a:cs typeface="+mn-cs"/>
              </a:rPr>
              <a:t>The failure to tackle the church school problem in 1944 and the willingness of subsequent governments (especially Blair's) to kowtow to the religious lobby have led to the current scandal of religious extremists being given taxpayers' money to indoctrinate the nation's children. </a:t>
            </a:r>
          </a:p>
          <a:p>
            <a:r>
              <a:rPr lang="en-GB" sz="1200" kern="1200" dirty="0" smtClean="0">
                <a:solidFill>
                  <a:schemeClr val="tx1"/>
                </a:solidFill>
                <a:effectLst/>
                <a:latin typeface="+mn-lt"/>
                <a:ea typeface="+mn-ea"/>
                <a:cs typeface="+mn-cs"/>
              </a:rPr>
              <a:t>So instead of radical reform, the Labour government continued with a divided system, 'newly cloaked in spurious educational thinking about children's minds, backed by supposedly scientific methods of measuring intelligence which would make all the necessary decisions about selecting children for different types of school'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result was that there was no 'parity of esteem' between grammar and secondary modern schools. Competition for grammar school places increased as these schools offered pupils the opportunity of a place at university and thereafter a professional career. The tripartite system thus reinforced the notion that working class children were of lower intelligence. </a:t>
            </a:r>
          </a:p>
          <a:p>
            <a:r>
              <a:rPr lang="en-GB" sz="1200" kern="1200" dirty="0" smtClean="0">
                <a:solidFill>
                  <a:schemeClr val="tx1"/>
                </a:solidFill>
                <a:effectLst/>
                <a:latin typeface="+mn-lt"/>
                <a:ea typeface="+mn-ea"/>
                <a:cs typeface="+mn-cs"/>
              </a:rPr>
              <a:t>Progressive primary education would have to wait for the 1960s. </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37</a:t>
            </a:fld>
            <a:endParaRPr lang="en-US"/>
          </a:p>
        </p:txBody>
      </p:sp>
    </p:spTree>
    <p:extLst>
      <p:ext uri="{BB962C8B-B14F-4D97-AF65-F5344CB8AC3E}">
        <p14:creationId xmlns:p14="http://schemas.microsoft.com/office/powerpoint/2010/main" val="3645442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30% of children in comprehensive secondary schools by 1970 – influence</a:t>
            </a:r>
            <a:r>
              <a:rPr lang="en-GB" baseline="0" dirty="0" smtClean="0"/>
              <a:t> of a socialist (Labour) government.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Around the world, selective education systems were being replaced with comprehensive ones. The Scandinavian countries and Japan had begun the process immediately after the war; Israel and most of Europe followed; New Zealand and Canada continued with the reforms they had started before the war; eastern Europe adopted the common school model of the Soviet Union.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Grammars – different percentages in different areas; lack of achievement in secondary modern</a:t>
            </a:r>
            <a:r>
              <a:rPr lang="en-GB" sz="1200" kern="1200" baseline="0" dirty="0" smtClean="0">
                <a:solidFill>
                  <a:schemeClr val="tx1"/>
                </a:solidFill>
                <a:effectLst/>
                <a:latin typeface="+mn-lt"/>
                <a:ea typeface="+mn-ea"/>
                <a:cs typeface="+mn-cs"/>
              </a:rPr>
              <a:t> schools; unequal funding; even </a:t>
            </a:r>
            <a:r>
              <a:rPr lang="en-GB" sz="1200" kern="1200" baseline="0" dirty="0" err="1" smtClean="0">
                <a:solidFill>
                  <a:schemeClr val="tx1"/>
                </a:solidFill>
                <a:effectLst/>
                <a:latin typeface="+mn-lt"/>
                <a:ea typeface="+mn-ea"/>
                <a:cs typeface="+mn-cs"/>
              </a:rPr>
              <a:t>Labout</a:t>
            </a:r>
            <a:r>
              <a:rPr lang="en-GB" sz="1200" kern="1200" baseline="0" dirty="0" smtClean="0">
                <a:solidFill>
                  <a:schemeClr val="tx1"/>
                </a:solidFill>
                <a:effectLst/>
                <a:latin typeface="+mn-lt"/>
                <a:ea typeface="+mn-ea"/>
                <a:cs typeface="+mn-cs"/>
              </a:rPr>
              <a:t> agreed to ‘partial </a:t>
            </a:r>
            <a:r>
              <a:rPr lang="en-GB" sz="1200" kern="1200" baseline="0" dirty="0" err="1" smtClean="0">
                <a:solidFill>
                  <a:schemeClr val="tx1"/>
                </a:solidFill>
                <a:effectLst/>
                <a:latin typeface="+mn-lt"/>
                <a:ea typeface="+mn-ea"/>
                <a:cs typeface="+mn-cs"/>
              </a:rPr>
              <a:t>comprehensivisation</a:t>
            </a:r>
            <a:r>
              <a:rPr lang="en-GB"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'From the beginning, therefore, comprehensive reform in England was implemented in an uneven way. It lived in the shadow of selective education and in many cases perpetuated selective arrangements' (Jones 2003:78). The whole process was a shambles.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38</a:t>
            </a:fld>
            <a:endParaRPr lang="en-US"/>
          </a:p>
        </p:txBody>
      </p:sp>
    </p:spTree>
    <p:extLst>
      <p:ext uri="{BB962C8B-B14F-4D97-AF65-F5344CB8AC3E}">
        <p14:creationId xmlns:p14="http://schemas.microsoft.com/office/powerpoint/2010/main" val="791525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comes the government (Labour) – was there a suspicion about what would be found?</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43</a:t>
            </a:fld>
            <a:endParaRPr lang="en-US"/>
          </a:p>
        </p:txBody>
      </p:sp>
    </p:spTree>
    <p:extLst>
      <p:ext uri="{BB962C8B-B14F-4D97-AF65-F5344CB8AC3E}">
        <p14:creationId xmlns:p14="http://schemas.microsoft.com/office/powerpoint/2010/main" val="4000864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Thatcher had a large majority in Parliament.</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54</a:t>
            </a:fld>
            <a:endParaRPr lang="en-US"/>
          </a:p>
        </p:txBody>
      </p:sp>
    </p:spTree>
    <p:extLst>
      <p:ext uri="{BB962C8B-B14F-4D97-AF65-F5344CB8AC3E}">
        <p14:creationId xmlns:p14="http://schemas.microsoft.com/office/powerpoint/2010/main" val="2403906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on</a:t>
            </a:r>
            <a:r>
              <a:rPr lang="en-GB" baseline="0" dirty="0" smtClean="0"/>
              <a:t> religion.</a:t>
            </a:r>
          </a:p>
          <a:p>
            <a:r>
              <a:rPr lang="en-GB" baseline="0" dirty="0" smtClean="0"/>
              <a:t>Control of the curriculum and assessing – assessing children </a:t>
            </a:r>
            <a:r>
              <a:rPr lang="en-GB" baseline="0" smtClean="0"/>
              <a:t>or teachers?</a:t>
            </a:r>
            <a:endParaRPr lang="en-GB"/>
          </a:p>
        </p:txBody>
      </p:sp>
      <p:sp>
        <p:nvSpPr>
          <p:cNvPr id="4" name="Slide Number Placeholder 3"/>
          <p:cNvSpPr>
            <a:spLocks noGrp="1"/>
          </p:cNvSpPr>
          <p:nvPr>
            <p:ph type="sldNum" sz="quarter" idx="10"/>
          </p:nvPr>
        </p:nvSpPr>
        <p:spPr/>
        <p:txBody>
          <a:bodyPr/>
          <a:lstStyle/>
          <a:p>
            <a:fld id="{D7B144C5-017A-4764-9439-04AB6BDFB61E}" type="slidenum">
              <a:rPr lang="en-US" smtClean="0"/>
              <a:t>59</a:t>
            </a:fld>
            <a:endParaRPr lang="en-US"/>
          </a:p>
        </p:txBody>
      </p:sp>
    </p:spTree>
    <p:extLst>
      <p:ext uri="{BB962C8B-B14F-4D97-AF65-F5344CB8AC3E}">
        <p14:creationId xmlns:p14="http://schemas.microsoft.com/office/powerpoint/2010/main" val="2442931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will that lead to?</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73</a:t>
            </a:fld>
            <a:endParaRPr lang="en-US"/>
          </a:p>
        </p:txBody>
      </p:sp>
    </p:spTree>
    <p:extLst>
      <p:ext uri="{BB962C8B-B14F-4D97-AF65-F5344CB8AC3E}">
        <p14:creationId xmlns:p14="http://schemas.microsoft.com/office/powerpoint/2010/main" val="2570633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the borderline situation.</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74</a:t>
            </a:fld>
            <a:endParaRPr lang="en-US"/>
          </a:p>
        </p:txBody>
      </p:sp>
    </p:spTree>
    <p:extLst>
      <p:ext uri="{BB962C8B-B14F-4D97-AF65-F5344CB8AC3E}">
        <p14:creationId xmlns:p14="http://schemas.microsoft.com/office/powerpoint/2010/main" val="1998449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government</a:t>
            </a:r>
            <a:r>
              <a:rPr lang="en-GB" baseline="0" dirty="0" smtClean="0"/>
              <a:t> changed to New Labour, led by Tony Blair in 1997.</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78</a:t>
            </a:fld>
            <a:endParaRPr lang="en-US"/>
          </a:p>
        </p:txBody>
      </p:sp>
    </p:spTree>
    <p:extLst>
      <p:ext uri="{BB962C8B-B14F-4D97-AF65-F5344CB8AC3E}">
        <p14:creationId xmlns:p14="http://schemas.microsoft.com/office/powerpoint/2010/main" val="1823412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what I said about selection, an educational market place, and always the issue of church schools.</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82</a:t>
            </a:fld>
            <a:endParaRPr lang="en-US"/>
          </a:p>
        </p:txBody>
      </p:sp>
    </p:spTree>
    <p:extLst>
      <p:ext uri="{BB962C8B-B14F-4D97-AF65-F5344CB8AC3E}">
        <p14:creationId xmlns:p14="http://schemas.microsoft.com/office/powerpoint/2010/main" val="2603170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situation is a</a:t>
            </a:r>
            <a:r>
              <a:rPr lang="en-GB" baseline="0" dirty="0" smtClean="0"/>
              <a:t> direct</a:t>
            </a:r>
            <a:r>
              <a:rPr lang="en-GB" dirty="0" smtClean="0"/>
              <a:t> result of the decision not to separate church and state</a:t>
            </a:r>
            <a:r>
              <a:rPr lang="en-GB" baseline="0" dirty="0" smtClean="0"/>
              <a:t> in the 19</a:t>
            </a:r>
            <a:r>
              <a:rPr lang="en-GB" baseline="30000" dirty="0" smtClean="0"/>
              <a:t>th</a:t>
            </a:r>
            <a:r>
              <a:rPr lang="en-GB" baseline="0" dirty="0" smtClean="0"/>
              <a:t> century.</a:t>
            </a:r>
          </a:p>
          <a:p>
            <a:r>
              <a:rPr lang="en-GB" sz="1200" kern="1200" dirty="0" smtClean="0">
                <a:solidFill>
                  <a:schemeClr val="tx1"/>
                </a:solidFill>
                <a:effectLst/>
                <a:latin typeface="+mn-lt"/>
                <a:ea typeface="+mn-ea"/>
                <a:cs typeface="+mn-cs"/>
              </a:rPr>
              <a:t>The issue became even more controversial in the spring of 2002 when it was revealed that at least two state funded religious schools in England were teaching their students 'creationism' as science.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Concerns about the place of faith in education continued throughout Blair's second term. In January 2005 chief inspector David Bell told a meeting of the </a:t>
            </a:r>
            <a:r>
              <a:rPr lang="en-GB" sz="1200" kern="1200" dirty="0" err="1" smtClean="0">
                <a:solidFill>
                  <a:schemeClr val="tx1"/>
                </a:solidFill>
                <a:effectLst/>
                <a:latin typeface="+mn-lt"/>
                <a:ea typeface="+mn-ea"/>
                <a:cs typeface="+mn-cs"/>
              </a:rPr>
              <a:t>Hansard</a:t>
            </a:r>
            <a:r>
              <a:rPr lang="en-GB" sz="1200" kern="1200" dirty="0" smtClean="0">
                <a:solidFill>
                  <a:schemeClr val="tx1"/>
                </a:solidFill>
                <a:effectLst/>
                <a:latin typeface="+mn-lt"/>
                <a:ea typeface="+mn-ea"/>
                <a:cs typeface="+mn-cs"/>
              </a:rPr>
              <a:t> Society that the growth of Islamic schools posed a challenge to the coherence of British society. Senior Muslims called his remarks 'irresponsible' and 'derogatory' (</a:t>
            </a:r>
            <a:r>
              <a:rPr lang="en-GB" sz="1200" i="1" kern="1200" dirty="0" smtClean="0">
                <a:solidFill>
                  <a:schemeClr val="tx1"/>
                </a:solidFill>
                <a:effectLst/>
                <a:latin typeface="+mn-lt"/>
                <a:ea typeface="+mn-ea"/>
                <a:cs typeface="+mn-cs"/>
              </a:rPr>
              <a:t>The Guardian</a:t>
            </a:r>
            <a:r>
              <a:rPr lang="en-GB" sz="1200" kern="1200" dirty="0" smtClean="0">
                <a:solidFill>
                  <a:schemeClr val="tx1"/>
                </a:solidFill>
                <a:effectLst/>
                <a:latin typeface="+mn-lt"/>
                <a:ea typeface="+mn-ea"/>
                <a:cs typeface="+mn-cs"/>
              </a:rPr>
              <a:t> 18 January 2005). </a:t>
            </a:r>
          </a:p>
          <a:p>
            <a:r>
              <a:rPr lang="en-GB" sz="1200" kern="1200" dirty="0" smtClean="0">
                <a:solidFill>
                  <a:schemeClr val="tx1"/>
                </a:solidFill>
                <a:effectLst/>
                <a:latin typeface="+mn-lt"/>
                <a:ea typeface="+mn-ea"/>
                <a:cs typeface="+mn-cs"/>
              </a:rPr>
              <a:t>Schools minister Stephen </a:t>
            </a:r>
            <a:r>
              <a:rPr lang="en-GB" sz="1200" kern="1200" dirty="0" err="1" smtClean="0">
                <a:solidFill>
                  <a:schemeClr val="tx1"/>
                </a:solidFill>
                <a:effectLst/>
                <a:latin typeface="+mn-lt"/>
                <a:ea typeface="+mn-ea"/>
                <a:cs typeface="+mn-cs"/>
              </a:rPr>
              <a:t>Twigg</a:t>
            </a:r>
            <a:r>
              <a:rPr lang="en-GB" sz="1200" kern="1200" dirty="0" smtClean="0">
                <a:solidFill>
                  <a:schemeClr val="tx1"/>
                </a:solidFill>
                <a:effectLst/>
                <a:latin typeface="+mn-lt"/>
                <a:ea typeface="+mn-ea"/>
                <a:cs typeface="+mn-cs"/>
              </a:rPr>
              <a:t> urged faith schools to 'promote understanding' between different religions </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83</a:t>
            </a:fld>
            <a:endParaRPr lang="en-US"/>
          </a:p>
        </p:txBody>
      </p:sp>
    </p:spTree>
    <p:extLst>
      <p:ext uri="{BB962C8B-B14F-4D97-AF65-F5344CB8AC3E}">
        <p14:creationId xmlns:p14="http://schemas.microsoft.com/office/powerpoint/2010/main" val="2295710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Nothing for leaders of industry, business and commerce.</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8</a:t>
            </a:fld>
            <a:endParaRPr lang="en-US"/>
          </a:p>
        </p:txBody>
      </p:sp>
    </p:spTree>
    <p:extLst>
      <p:ext uri="{BB962C8B-B14F-4D97-AF65-F5344CB8AC3E}">
        <p14:creationId xmlns:p14="http://schemas.microsoft.com/office/powerpoint/2010/main" val="3628599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Scotland had already abandoned tests in favour of teacher assessment and Wales had abolished tests for seven year olds and school league tables in 2001. Now, Welsh education minister Jane Davidson announced that the tests for 11 and 14 year olds were to be scrapped and replaced with a skills test for 10 year olds, supported by teacher assessments</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87</a:t>
            </a:fld>
            <a:endParaRPr lang="en-US"/>
          </a:p>
        </p:txBody>
      </p:sp>
    </p:spTree>
    <p:extLst>
      <p:ext uri="{BB962C8B-B14F-4D97-AF65-F5344CB8AC3E}">
        <p14:creationId xmlns:p14="http://schemas.microsoft.com/office/powerpoint/2010/main" val="3429605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Instead of trying to repair some of the damage done by the Thatcher and Major governments, Blair and his adviser Adonis had actually made the situation worse: they had extended covert selection under the guise of specialism, expanded privatised provision of schools and services, further diminished the role of local education authorities, and hugely increased the role of churches and other faith groups in educational provision. </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91</a:t>
            </a:fld>
            <a:endParaRPr lang="en-US"/>
          </a:p>
        </p:txBody>
      </p:sp>
    </p:spTree>
    <p:extLst>
      <p:ext uri="{BB962C8B-B14F-4D97-AF65-F5344CB8AC3E}">
        <p14:creationId xmlns:p14="http://schemas.microsoft.com/office/powerpoint/2010/main" val="1326855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lumMod val="65000"/>
                    <a:lumOff val="35000"/>
                  </a:schemeClr>
                </a:solidFill>
                <a:latin typeface="Tahoma" pitchFamily="34" charset="0"/>
                <a:ea typeface="Tahoma" pitchFamily="34" charset="0"/>
                <a:cs typeface="Tahoma" pitchFamily="34" charset="0"/>
              </a:rPr>
              <a:t>Early Years Foundation Stage – curriculum for the nursery/pre-school stage.</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92</a:t>
            </a:fld>
            <a:endParaRPr lang="en-US"/>
          </a:p>
        </p:txBody>
      </p:sp>
    </p:spTree>
    <p:extLst>
      <p:ext uri="{BB962C8B-B14F-4D97-AF65-F5344CB8AC3E}">
        <p14:creationId xmlns:p14="http://schemas.microsoft.com/office/powerpoint/2010/main" val="218520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Reports made to the Cambridge Review</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98</a:t>
            </a:fld>
            <a:endParaRPr lang="en-US"/>
          </a:p>
        </p:txBody>
      </p:sp>
    </p:spTree>
    <p:extLst>
      <p:ext uri="{BB962C8B-B14F-4D97-AF65-F5344CB8AC3E}">
        <p14:creationId xmlns:p14="http://schemas.microsoft.com/office/powerpoint/2010/main" val="242680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Sunday Schools – Poor children &amp; adults – taught to read the Bible, but no writing or arithmetic or any ‘more dangerous subjects’ which were ‘less necessary or even harmful’ – we will</a:t>
            </a:r>
            <a:r>
              <a:rPr lang="en-GB" baseline="0" dirty="0" smtClean="0"/>
              <a:t> come back to that.</a:t>
            </a:r>
          </a:p>
          <a:p>
            <a:r>
              <a:rPr lang="en-GB" baseline="0" dirty="0" smtClean="0"/>
              <a:t>Schools of Industry – et up to provide the poor with manual training and elementary instruction – children were taught reading and writing, geography and religion.  Older girls – knitting, sewing, geography &amp; religion.</a:t>
            </a:r>
          </a:p>
          <a:p>
            <a:r>
              <a:rPr lang="en-GB" baseline="0" dirty="0" smtClean="0"/>
              <a:t>Boys – shoemaking.</a:t>
            </a:r>
          </a:p>
          <a:p>
            <a:r>
              <a:rPr lang="en-GB" baseline="0" dirty="0" err="1" smtClean="0"/>
              <a:t>Monitorial</a:t>
            </a:r>
            <a:r>
              <a:rPr lang="en-GB" baseline="0" dirty="0" smtClean="0"/>
              <a:t> schools – teaching based on Bible.  3Rs + e.g. cobbling, tailoring, gardening, simple agricultural operations for boys, spinning, sewing, knitting, lace-making, baking for girls.   One teacher, assisted by monitors and standard </a:t>
            </a:r>
            <a:r>
              <a:rPr lang="en-GB" baseline="0" dirty="0" err="1" smtClean="0"/>
              <a:t>repetetive</a:t>
            </a:r>
            <a:r>
              <a:rPr lang="en-GB" baseline="0" dirty="0" smtClean="0"/>
              <a:t> exercises – hundreds of children in the same room.</a:t>
            </a:r>
          </a:p>
          <a:p>
            <a:r>
              <a:rPr lang="en-GB" baseline="0" dirty="0" smtClean="0"/>
              <a:t>Infant schools – started as ‘minding schools’ from age 2 ‘ moral &amp; social training and to provide some ‘elementary instruction in the 3Rs’ to help children get on faster when moved on to </a:t>
            </a:r>
            <a:r>
              <a:rPr lang="en-GB" baseline="0" dirty="0" err="1" smtClean="0"/>
              <a:t>Moonitorial</a:t>
            </a:r>
            <a:r>
              <a:rPr lang="en-GB" baseline="0" dirty="0" smtClean="0"/>
              <a:t> schools.  From 1836, teachers were trained for these schools.</a:t>
            </a:r>
          </a:p>
          <a:p>
            <a:r>
              <a:rPr lang="en-GB" baseline="0" dirty="0" smtClean="0"/>
              <a:t>Elementary schools – For children over 6.  However, usually an infant </a:t>
            </a:r>
            <a:r>
              <a:rPr lang="en-GB" baseline="0" dirty="0" err="1" smtClean="0"/>
              <a:t>dept</a:t>
            </a:r>
            <a:r>
              <a:rPr lang="en-GB" baseline="0" dirty="0" smtClean="0"/>
              <a:t> (2-6) and a senior </a:t>
            </a:r>
            <a:r>
              <a:rPr lang="en-GB" baseline="0" dirty="0" err="1" smtClean="0"/>
              <a:t>dept</a:t>
            </a:r>
            <a:r>
              <a:rPr lang="en-GB" baseline="0" dirty="0" smtClean="0"/>
              <a:t> (6-12), in which teacher taught one class orally, while assistant teachers took written arithmetic work and exercises in reading, dictation and composition.  In general, vocational training took second place to academic subjects, which were also cheaper to teach, and the demand for clerks to work in commerce led to training for clerical work rather than anything </a:t>
            </a:r>
            <a:r>
              <a:rPr lang="en-GB" baseline="0" dirty="0" err="1" smtClean="0"/>
              <a:t>manual.q</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9</a:t>
            </a:fld>
            <a:endParaRPr lang="en-US"/>
          </a:p>
        </p:txBody>
      </p:sp>
    </p:spTree>
    <p:extLst>
      <p:ext uri="{BB962C8B-B14F-4D97-AF65-F5344CB8AC3E}">
        <p14:creationId xmlns:p14="http://schemas.microsoft.com/office/powerpoint/2010/main" val="288835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doubtless desirable that the poor should be generally</a:t>
            </a:r>
            <a:r>
              <a:rPr lang="en-GB" baseline="0" dirty="0" smtClean="0"/>
              <a:t> instructed in reading, if it were only for the best of purposes – that they may read the Scriptures.   As to writing and arithmetic, it may be apprehended that such a degree of knowledge would produce in them a disrelish for the laborious occupations of life.</a:t>
            </a:r>
          </a:p>
          <a:p>
            <a:r>
              <a:rPr lang="en-GB" baseline="0" dirty="0" smtClean="0"/>
              <a:t>And the MP</a:t>
            </a:r>
          </a:p>
          <a:p>
            <a:r>
              <a:rPr lang="en-GB" baseline="0" dirty="0" smtClean="0"/>
              <a:t>The giving of education to the labouring classes would be prejudicial to their morals and happiness.  It would teach them to despise their lot in life, instead of making them good servants in agriculture and other laborious employments to which their rank in society has destined them.  Instead of teaching them the virtue of subordination, it would render them ‘factious and </a:t>
            </a:r>
            <a:r>
              <a:rPr lang="en-GB" baseline="0" dirty="0" err="1" smtClean="0"/>
              <a:t>refactory</a:t>
            </a:r>
            <a:r>
              <a:rPr lang="en-GB" baseline="0" dirty="0" smtClean="0"/>
              <a:t>, as is evident in the manufacturing counties.  It would enable them to read seditious pamphlets, vicious books and publications against Christianity.  It would render them insolent to their superiors……..It would burden the country with a most enormous and incalculable expense.</a:t>
            </a:r>
          </a:p>
          <a:p>
            <a:r>
              <a:rPr lang="en-GB" baseline="0" dirty="0" smtClean="0"/>
              <a:t>So    the idea of education for all was widely opposed on principle.</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10</a:t>
            </a:fld>
            <a:endParaRPr lang="en-US"/>
          </a:p>
        </p:txBody>
      </p:sp>
    </p:spTree>
    <p:extLst>
      <p:ext uri="{BB962C8B-B14F-4D97-AF65-F5344CB8AC3E}">
        <p14:creationId xmlns:p14="http://schemas.microsoft.com/office/powerpoint/2010/main" val="371579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from the 3Rs of reading,</a:t>
            </a:r>
            <a:r>
              <a:rPr lang="en-GB" baseline="0" dirty="0" smtClean="0"/>
              <a:t> writing and Arithmetic, we add religion – and it is still an </a:t>
            </a:r>
            <a:r>
              <a:rPr lang="en-GB" baseline="0" dirty="0" err="1" smtClean="0"/>
              <a:t>ongoing</a:t>
            </a:r>
            <a:r>
              <a:rPr lang="en-GB" baseline="0" dirty="0" smtClean="0"/>
              <a:t> story in 2012!</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13</a:t>
            </a:fld>
            <a:endParaRPr lang="en-US"/>
          </a:p>
        </p:txBody>
      </p:sp>
    </p:spTree>
    <p:extLst>
      <p:ext uri="{BB962C8B-B14F-4D97-AF65-F5344CB8AC3E}">
        <p14:creationId xmlns:p14="http://schemas.microsoft.com/office/powerpoint/2010/main" val="167875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are the influences</a:t>
            </a:r>
            <a:r>
              <a:rPr lang="en-GB" baseline="0" dirty="0" smtClean="0"/>
              <a:t> here?  Requirements of Universities, requirements for future careers and, as we shall see, the increasing influence of women!</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18</a:t>
            </a:fld>
            <a:endParaRPr lang="en-US"/>
          </a:p>
        </p:txBody>
      </p:sp>
    </p:spTree>
    <p:extLst>
      <p:ext uri="{BB962C8B-B14F-4D97-AF65-F5344CB8AC3E}">
        <p14:creationId xmlns:p14="http://schemas.microsoft.com/office/powerpoint/2010/main" val="3613880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Queen’s College curriculum</a:t>
            </a:r>
            <a:r>
              <a:rPr lang="en-GB" baseline="0" dirty="0" smtClean="0"/>
              <a:t> available: English, French, Latin, Italian, History, Geography, Natural Philosophy, Methods of teaching, Theology, Vocal Music, Harmony, Fine Arts and Mathematics.  The purpose and principles of each subject were included.</a:t>
            </a:r>
          </a:p>
          <a:p>
            <a:r>
              <a:rPr lang="en-GB" baseline="0" dirty="0" smtClean="0"/>
              <a:t>Giving evidence to the Schools Inquiry Commission, Miss Buss said, “I am sure girls can learn anything they are taught in an interesting manner, and for which they have a motive to work”.</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19</a:t>
            </a:fld>
            <a:endParaRPr lang="en-US"/>
          </a:p>
        </p:txBody>
      </p:sp>
    </p:spTree>
    <p:extLst>
      <p:ext uri="{BB962C8B-B14F-4D97-AF65-F5344CB8AC3E}">
        <p14:creationId xmlns:p14="http://schemas.microsoft.com/office/powerpoint/2010/main" val="3214086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Clarendon – the great public (private) schools</a:t>
            </a:r>
          </a:p>
          <a:p>
            <a:r>
              <a:rPr lang="en-GB" dirty="0" smtClean="0"/>
              <a:t>Taunton – separate institutions for the middle classes</a:t>
            </a:r>
          </a:p>
          <a:p>
            <a:r>
              <a:rPr lang="en-GB" dirty="0" smtClean="0"/>
              <a:t>Newcastle – schools for the masses</a:t>
            </a:r>
          </a:p>
          <a:p>
            <a:r>
              <a:rPr lang="en-GB" dirty="0" smtClean="0"/>
              <a:t>See how social</a:t>
            </a:r>
            <a:r>
              <a:rPr lang="en-GB" baseline="0" dirty="0" smtClean="0"/>
              <a:t> class divisions even led to separate investigations!</a:t>
            </a:r>
            <a:endParaRPr lang="en-GB" dirty="0"/>
          </a:p>
        </p:txBody>
      </p:sp>
      <p:sp>
        <p:nvSpPr>
          <p:cNvPr id="4" name="Slide Number Placeholder 3"/>
          <p:cNvSpPr>
            <a:spLocks noGrp="1"/>
          </p:cNvSpPr>
          <p:nvPr>
            <p:ph type="sldNum" sz="quarter" idx="10"/>
          </p:nvPr>
        </p:nvSpPr>
        <p:spPr/>
        <p:txBody>
          <a:bodyPr/>
          <a:lstStyle/>
          <a:p>
            <a:fld id="{D7B144C5-017A-4764-9439-04AB6BDFB61E}" type="slidenum">
              <a:rPr lang="en-US" smtClean="0"/>
              <a:t>20</a:t>
            </a:fld>
            <a:endParaRPr lang="en-US"/>
          </a:p>
        </p:txBody>
      </p:sp>
    </p:spTree>
    <p:extLst>
      <p:ext uri="{BB962C8B-B14F-4D97-AF65-F5344CB8AC3E}">
        <p14:creationId xmlns:p14="http://schemas.microsoft.com/office/powerpoint/2010/main" val="1514899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199" y="1654175"/>
            <a:ext cx="89916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869576" y="3352800"/>
            <a:ext cx="740484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905000" y="6264275"/>
            <a:ext cx="1066800" cy="365125"/>
          </a:xfrm>
          <a:prstGeom prst="rect">
            <a:avLst/>
          </a:prstGeom>
        </p:spPr>
        <p:txBody>
          <a:bodyPr/>
          <a:lstStyle>
            <a:lvl1pPr algn="l">
              <a:defRPr/>
            </a:lvl1pPr>
          </a:lstStyle>
          <a:p>
            <a:fld id="{C4FCD1C6-DCE5-458B-A2D0-F3311A593619}" type="datetime1">
              <a:rPr lang="en-US" smtClean="0"/>
              <a:t>4/29/2012</a:t>
            </a:fld>
            <a:endParaRPr lang="en-US"/>
          </a:p>
        </p:txBody>
      </p:sp>
      <p:sp>
        <p:nvSpPr>
          <p:cNvPr id="5" name="Footer Placeholder 4"/>
          <p:cNvSpPr>
            <a:spLocks noGrp="1"/>
          </p:cNvSpPr>
          <p:nvPr>
            <p:ph type="ftr" sz="quarter" idx="11"/>
          </p:nvPr>
        </p:nvSpPr>
        <p:spPr>
          <a:xfrm>
            <a:off x="3048000" y="6264275"/>
            <a:ext cx="45720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96200" y="6264275"/>
            <a:ext cx="1066800" cy="365125"/>
          </a:xfrm>
          <a:prstGeom prst="rect">
            <a:avLst/>
          </a:prstGeom>
        </p:spPr>
        <p:txBody>
          <a:bodyPr/>
          <a:lstStyle/>
          <a:p>
            <a:fld id="{EE92DA93-C0F4-4F19-9055-2DC0F59BC25F}" type="slidenum">
              <a:rPr lang="en-US" smtClean="0"/>
              <a:t>‹#›</a:t>
            </a:fld>
            <a:endParaRPr lang="en-US"/>
          </a:p>
        </p:txBody>
      </p:sp>
    </p:spTree>
    <p:extLst>
      <p:ext uri="{BB962C8B-B14F-4D97-AF65-F5344CB8AC3E}">
        <p14:creationId xmlns:p14="http://schemas.microsoft.com/office/powerpoint/2010/main" val="8387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905000" y="6264275"/>
            <a:ext cx="1066800" cy="365125"/>
          </a:xfrm>
          <a:prstGeom prst="rect">
            <a:avLst/>
          </a:prstGeom>
        </p:spPr>
        <p:txBody>
          <a:bodyPr/>
          <a:lstStyle>
            <a:lvl1pPr algn="l">
              <a:defRPr sz="1400">
                <a:solidFill>
                  <a:schemeClr val="accent6"/>
                </a:solidFill>
                <a:latin typeface="Tahoma" pitchFamily="34" charset="0"/>
                <a:ea typeface="Tahoma" pitchFamily="34" charset="0"/>
                <a:cs typeface="Tahoma" pitchFamily="34" charset="0"/>
              </a:defRPr>
            </a:lvl1pPr>
          </a:lstStyle>
          <a:p>
            <a:fld id="{30D9CC90-4CCD-4A94-8CF4-4A9BFA3C3B19}" type="datetime1">
              <a:rPr lang="en-US" smtClean="0"/>
              <a:t>4/29/2012</a:t>
            </a:fld>
            <a:endParaRPr lang="en-US" dirty="0"/>
          </a:p>
        </p:txBody>
      </p:sp>
      <p:sp>
        <p:nvSpPr>
          <p:cNvPr id="8" name="Footer Placeholder 4"/>
          <p:cNvSpPr>
            <a:spLocks noGrp="1"/>
          </p:cNvSpPr>
          <p:nvPr>
            <p:ph type="ftr" sz="quarter" idx="3"/>
          </p:nvPr>
        </p:nvSpPr>
        <p:spPr>
          <a:xfrm>
            <a:off x="3048000" y="6264275"/>
            <a:ext cx="4572000" cy="365125"/>
          </a:xfrm>
          <a:prstGeom prst="rect">
            <a:avLst/>
          </a:prstGeom>
        </p:spPr>
        <p:txBody>
          <a:bodyPr/>
          <a:lstStyle>
            <a:lvl1pPr algn="ctr">
              <a:defRPr sz="1400">
                <a:solidFill>
                  <a:schemeClr val="accent6"/>
                </a:solidFill>
                <a:latin typeface="Tahoma" pitchFamily="34" charset="0"/>
                <a:ea typeface="Tahoma" pitchFamily="34" charset="0"/>
                <a:cs typeface="Tahoma" pitchFamily="34" charset="0"/>
              </a:defRPr>
            </a:lvl1pPr>
          </a:lstStyle>
          <a:p>
            <a:endParaRPr lang="en-US" dirty="0"/>
          </a:p>
        </p:txBody>
      </p:sp>
      <p:sp>
        <p:nvSpPr>
          <p:cNvPr id="9" name="Slide Number Placeholder 5"/>
          <p:cNvSpPr>
            <a:spLocks noGrp="1"/>
          </p:cNvSpPr>
          <p:nvPr>
            <p:ph type="sldNum" sz="quarter" idx="4"/>
          </p:nvPr>
        </p:nvSpPr>
        <p:spPr>
          <a:xfrm>
            <a:off x="7696200" y="6264275"/>
            <a:ext cx="1066800" cy="365125"/>
          </a:xfrm>
          <a:prstGeom prst="rect">
            <a:avLst/>
          </a:prstGeom>
        </p:spPr>
        <p:txBody>
          <a:bodyPr/>
          <a:lstStyle>
            <a:lvl1pPr algn="r">
              <a:defRPr sz="1400">
                <a:solidFill>
                  <a:schemeClr val="accent6"/>
                </a:solidFill>
                <a:latin typeface="Tahoma" pitchFamily="34" charset="0"/>
                <a:ea typeface="Tahoma" pitchFamily="34" charset="0"/>
                <a:cs typeface="Tahoma" pitchFamily="34" charset="0"/>
              </a:defRPr>
            </a:lvl1pPr>
          </a:lstStyle>
          <a:p>
            <a:fld id="{EE92DA93-C0F4-4F19-9055-2DC0F59BC25F}" type="slidenum">
              <a:rPr lang="en-US" smtClean="0"/>
              <a:pPr/>
              <a:t>‹#›</a:t>
            </a:fld>
            <a:endParaRPr lang="en-US" dirty="0"/>
          </a:p>
        </p:txBody>
      </p:sp>
    </p:spTree>
    <p:extLst>
      <p:ext uri="{BB962C8B-B14F-4D97-AF65-F5344CB8AC3E}">
        <p14:creationId xmlns:p14="http://schemas.microsoft.com/office/powerpoint/2010/main" val="350286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74639"/>
            <a:ext cx="2057400" cy="4830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274639"/>
            <a:ext cx="6781800" cy="4830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905000" y="6264275"/>
            <a:ext cx="1066800" cy="365125"/>
          </a:xfrm>
          <a:prstGeom prst="rect">
            <a:avLst/>
          </a:prstGeom>
        </p:spPr>
        <p:txBody>
          <a:bodyPr/>
          <a:lstStyle>
            <a:lvl1pPr algn="l">
              <a:defRPr sz="1400">
                <a:solidFill>
                  <a:schemeClr val="accent6"/>
                </a:solidFill>
                <a:latin typeface="Tahoma" pitchFamily="34" charset="0"/>
                <a:ea typeface="Tahoma" pitchFamily="34" charset="0"/>
                <a:cs typeface="Tahoma" pitchFamily="34" charset="0"/>
              </a:defRPr>
            </a:lvl1pPr>
          </a:lstStyle>
          <a:p>
            <a:fld id="{E36F3749-D27A-4A1A-B7DE-34B0529E6DAA}" type="datetime1">
              <a:rPr lang="en-US" smtClean="0"/>
              <a:t>4/29/2012</a:t>
            </a:fld>
            <a:endParaRPr lang="en-US" dirty="0"/>
          </a:p>
        </p:txBody>
      </p:sp>
      <p:sp>
        <p:nvSpPr>
          <p:cNvPr id="8" name="Footer Placeholder 4"/>
          <p:cNvSpPr>
            <a:spLocks noGrp="1"/>
          </p:cNvSpPr>
          <p:nvPr>
            <p:ph type="ftr" sz="quarter" idx="3"/>
          </p:nvPr>
        </p:nvSpPr>
        <p:spPr>
          <a:xfrm>
            <a:off x="3048000" y="6264275"/>
            <a:ext cx="4572000" cy="365125"/>
          </a:xfrm>
          <a:prstGeom prst="rect">
            <a:avLst/>
          </a:prstGeom>
        </p:spPr>
        <p:txBody>
          <a:bodyPr/>
          <a:lstStyle>
            <a:lvl1pPr algn="ctr">
              <a:defRPr sz="1400">
                <a:solidFill>
                  <a:schemeClr val="accent6"/>
                </a:solidFill>
                <a:latin typeface="Tahoma" pitchFamily="34" charset="0"/>
                <a:ea typeface="Tahoma" pitchFamily="34" charset="0"/>
                <a:cs typeface="Tahoma" pitchFamily="34" charset="0"/>
              </a:defRPr>
            </a:lvl1pPr>
          </a:lstStyle>
          <a:p>
            <a:endParaRPr lang="en-US" dirty="0"/>
          </a:p>
        </p:txBody>
      </p:sp>
      <p:sp>
        <p:nvSpPr>
          <p:cNvPr id="9" name="Slide Number Placeholder 5"/>
          <p:cNvSpPr>
            <a:spLocks noGrp="1"/>
          </p:cNvSpPr>
          <p:nvPr>
            <p:ph type="sldNum" sz="quarter" idx="4"/>
          </p:nvPr>
        </p:nvSpPr>
        <p:spPr>
          <a:xfrm>
            <a:off x="7696200" y="6264275"/>
            <a:ext cx="1066800" cy="365125"/>
          </a:xfrm>
          <a:prstGeom prst="rect">
            <a:avLst/>
          </a:prstGeom>
        </p:spPr>
        <p:txBody>
          <a:bodyPr/>
          <a:lstStyle>
            <a:lvl1pPr algn="r">
              <a:defRPr sz="1400">
                <a:solidFill>
                  <a:schemeClr val="accent6"/>
                </a:solidFill>
                <a:latin typeface="Tahoma" pitchFamily="34" charset="0"/>
                <a:ea typeface="Tahoma" pitchFamily="34" charset="0"/>
                <a:cs typeface="Tahoma" pitchFamily="34" charset="0"/>
              </a:defRPr>
            </a:lvl1pPr>
          </a:lstStyle>
          <a:p>
            <a:fld id="{EE92DA93-C0F4-4F19-9055-2DC0F59BC25F}" type="slidenum">
              <a:rPr lang="en-US" smtClean="0"/>
              <a:pPr/>
              <a:t>‹#›</a:t>
            </a:fld>
            <a:endParaRPr lang="en-US" dirty="0"/>
          </a:p>
        </p:txBody>
      </p:sp>
    </p:spTree>
    <p:extLst>
      <p:ext uri="{BB962C8B-B14F-4D97-AF65-F5344CB8AC3E}">
        <p14:creationId xmlns:p14="http://schemas.microsoft.com/office/powerpoint/2010/main" val="350539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2"/>
          </p:nvPr>
        </p:nvSpPr>
        <p:spPr>
          <a:xfrm>
            <a:off x="1905000" y="6264275"/>
            <a:ext cx="1066800" cy="365125"/>
          </a:xfrm>
          <a:prstGeom prst="rect">
            <a:avLst/>
          </a:prstGeom>
        </p:spPr>
        <p:txBody>
          <a:bodyPr/>
          <a:lstStyle>
            <a:lvl1pPr algn="l">
              <a:defRPr sz="1400">
                <a:solidFill>
                  <a:schemeClr val="accent6"/>
                </a:solidFill>
                <a:latin typeface="Tahoma" pitchFamily="34" charset="0"/>
                <a:ea typeface="Tahoma" pitchFamily="34" charset="0"/>
                <a:cs typeface="Tahoma" pitchFamily="34" charset="0"/>
              </a:defRPr>
            </a:lvl1pPr>
          </a:lstStyle>
          <a:p>
            <a:fld id="{31164DAF-3D99-4781-AC0B-E785D0DD3AB3}" type="datetime1">
              <a:rPr lang="en-US" smtClean="0"/>
              <a:t>4/29/2012</a:t>
            </a:fld>
            <a:endParaRPr lang="en-US" dirty="0"/>
          </a:p>
        </p:txBody>
      </p:sp>
      <p:sp>
        <p:nvSpPr>
          <p:cNvPr id="9" name="Footer Placeholder 4"/>
          <p:cNvSpPr>
            <a:spLocks noGrp="1"/>
          </p:cNvSpPr>
          <p:nvPr>
            <p:ph type="ftr" sz="quarter" idx="3"/>
          </p:nvPr>
        </p:nvSpPr>
        <p:spPr>
          <a:xfrm>
            <a:off x="3048000" y="6264275"/>
            <a:ext cx="4572000" cy="365125"/>
          </a:xfrm>
          <a:prstGeom prst="rect">
            <a:avLst/>
          </a:prstGeom>
        </p:spPr>
        <p:txBody>
          <a:bodyPr/>
          <a:lstStyle>
            <a:lvl1pPr algn="ctr">
              <a:defRPr sz="1400">
                <a:solidFill>
                  <a:schemeClr val="accent6"/>
                </a:solidFill>
                <a:latin typeface="Tahoma" pitchFamily="34" charset="0"/>
                <a:ea typeface="Tahoma" pitchFamily="34" charset="0"/>
                <a:cs typeface="Tahoma" pitchFamily="34" charset="0"/>
              </a:defRPr>
            </a:lvl1pPr>
          </a:lstStyle>
          <a:p>
            <a:endParaRPr lang="en-US" dirty="0"/>
          </a:p>
        </p:txBody>
      </p:sp>
      <p:sp>
        <p:nvSpPr>
          <p:cNvPr id="10" name="Slide Number Placeholder 5"/>
          <p:cNvSpPr>
            <a:spLocks noGrp="1"/>
          </p:cNvSpPr>
          <p:nvPr>
            <p:ph type="sldNum" sz="quarter" idx="4"/>
          </p:nvPr>
        </p:nvSpPr>
        <p:spPr>
          <a:xfrm>
            <a:off x="7696200" y="6264275"/>
            <a:ext cx="1066800" cy="365125"/>
          </a:xfrm>
          <a:prstGeom prst="rect">
            <a:avLst/>
          </a:prstGeom>
        </p:spPr>
        <p:txBody>
          <a:bodyPr/>
          <a:lstStyle>
            <a:lvl1pPr algn="r">
              <a:defRPr sz="1400">
                <a:solidFill>
                  <a:schemeClr val="accent6"/>
                </a:solidFill>
                <a:latin typeface="Tahoma" pitchFamily="34" charset="0"/>
                <a:ea typeface="Tahoma" pitchFamily="34" charset="0"/>
                <a:cs typeface="Tahoma" pitchFamily="34" charset="0"/>
              </a:defRPr>
            </a:lvl1pPr>
          </a:lstStyle>
          <a:p>
            <a:fld id="{EE92DA93-C0F4-4F19-9055-2DC0F59BC25F}" type="slidenum">
              <a:rPr lang="en-US" smtClean="0"/>
              <a:pPr/>
              <a:t>‹#›</a:t>
            </a:fld>
            <a:endParaRPr lang="en-US" dirty="0"/>
          </a:p>
        </p:txBody>
      </p:sp>
    </p:spTree>
    <p:extLst>
      <p:ext uri="{BB962C8B-B14F-4D97-AF65-F5344CB8AC3E}">
        <p14:creationId xmlns:p14="http://schemas.microsoft.com/office/powerpoint/2010/main" val="44511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3743325"/>
            <a:ext cx="74676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00200" y="2243138"/>
            <a:ext cx="7467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905000" y="6264275"/>
            <a:ext cx="1066800" cy="365125"/>
          </a:xfrm>
          <a:prstGeom prst="rect">
            <a:avLst/>
          </a:prstGeom>
        </p:spPr>
        <p:txBody>
          <a:bodyPr/>
          <a:lstStyle>
            <a:lvl1pPr algn="l">
              <a:defRPr sz="1400">
                <a:solidFill>
                  <a:schemeClr val="accent6"/>
                </a:solidFill>
                <a:latin typeface="Tahoma" pitchFamily="34" charset="0"/>
                <a:ea typeface="Tahoma" pitchFamily="34" charset="0"/>
                <a:cs typeface="Tahoma" pitchFamily="34" charset="0"/>
              </a:defRPr>
            </a:lvl1pPr>
          </a:lstStyle>
          <a:p>
            <a:fld id="{DE482AAB-F061-4B9F-AB2B-9589CE37CAB7}" type="datetime1">
              <a:rPr lang="en-US" smtClean="0"/>
              <a:t>4/29/2012</a:t>
            </a:fld>
            <a:endParaRPr lang="en-US" dirty="0"/>
          </a:p>
        </p:txBody>
      </p:sp>
      <p:sp>
        <p:nvSpPr>
          <p:cNvPr id="8" name="Footer Placeholder 4"/>
          <p:cNvSpPr>
            <a:spLocks noGrp="1"/>
          </p:cNvSpPr>
          <p:nvPr>
            <p:ph type="ftr" sz="quarter" idx="3"/>
          </p:nvPr>
        </p:nvSpPr>
        <p:spPr>
          <a:xfrm>
            <a:off x="3048000" y="6264275"/>
            <a:ext cx="4572000" cy="365125"/>
          </a:xfrm>
          <a:prstGeom prst="rect">
            <a:avLst/>
          </a:prstGeom>
        </p:spPr>
        <p:txBody>
          <a:bodyPr/>
          <a:lstStyle>
            <a:lvl1pPr algn="ctr">
              <a:defRPr sz="1400">
                <a:solidFill>
                  <a:schemeClr val="accent6"/>
                </a:solidFill>
                <a:latin typeface="Tahoma" pitchFamily="34" charset="0"/>
                <a:ea typeface="Tahoma" pitchFamily="34" charset="0"/>
                <a:cs typeface="Tahoma" pitchFamily="34" charset="0"/>
              </a:defRPr>
            </a:lvl1pPr>
          </a:lstStyle>
          <a:p>
            <a:endParaRPr lang="en-US" dirty="0"/>
          </a:p>
        </p:txBody>
      </p:sp>
      <p:sp>
        <p:nvSpPr>
          <p:cNvPr id="9" name="Slide Number Placeholder 5"/>
          <p:cNvSpPr>
            <a:spLocks noGrp="1"/>
          </p:cNvSpPr>
          <p:nvPr>
            <p:ph type="sldNum" sz="quarter" idx="4"/>
          </p:nvPr>
        </p:nvSpPr>
        <p:spPr>
          <a:xfrm>
            <a:off x="7696200" y="6264275"/>
            <a:ext cx="1066800" cy="365125"/>
          </a:xfrm>
          <a:prstGeom prst="rect">
            <a:avLst/>
          </a:prstGeom>
        </p:spPr>
        <p:txBody>
          <a:bodyPr/>
          <a:lstStyle>
            <a:lvl1pPr algn="r">
              <a:defRPr sz="1400">
                <a:solidFill>
                  <a:schemeClr val="accent6"/>
                </a:solidFill>
                <a:latin typeface="Tahoma" pitchFamily="34" charset="0"/>
                <a:ea typeface="Tahoma" pitchFamily="34" charset="0"/>
                <a:cs typeface="Tahoma" pitchFamily="34" charset="0"/>
              </a:defRPr>
            </a:lvl1pPr>
          </a:lstStyle>
          <a:p>
            <a:fld id="{EE92DA93-C0F4-4F19-9055-2DC0F59BC25F}" type="slidenum">
              <a:rPr lang="en-US" smtClean="0"/>
              <a:pPr/>
              <a:t>‹#›</a:t>
            </a:fld>
            <a:endParaRPr lang="en-US" dirty="0"/>
          </a:p>
        </p:txBody>
      </p:sp>
    </p:spTree>
    <p:extLst>
      <p:ext uri="{BB962C8B-B14F-4D97-AF65-F5344CB8AC3E}">
        <p14:creationId xmlns:p14="http://schemas.microsoft.com/office/powerpoint/2010/main" val="275796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600201"/>
            <a:ext cx="4419600" cy="3505200"/>
          </a:xfrm>
        </p:spPr>
        <p:txBody>
          <a:bodyPr/>
          <a:lstStyle>
            <a:lvl1pPr>
              <a:defRPr lang="en-US" smtClean="0"/>
            </a:lvl1pPr>
            <a:lvl2pPr>
              <a:defRPr lang="en-US" smtClean="0"/>
            </a:lvl2pPr>
            <a:lvl3pPr>
              <a:defRPr lang="en-US" smtClean="0"/>
            </a:lvl3pPr>
            <a:lvl4pPr>
              <a:defRPr lang="en-US" smtClean="0"/>
            </a:lvl4pPr>
            <a:lvl5pPr>
              <a:defRPr lang="en-US"/>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419600" cy="3505200"/>
          </a:xfrm>
        </p:spPr>
        <p:txBody>
          <a:bodyPr/>
          <a:lstStyle>
            <a:lvl1pPr>
              <a:defRPr lang="en-US" smtClean="0"/>
            </a:lvl1pPr>
            <a:lvl2pPr>
              <a:defRPr lang="en-US" smtClean="0"/>
            </a:lvl2pPr>
            <a:lvl3pPr>
              <a:defRPr lang="en-US" smtClean="0"/>
            </a:lvl3pPr>
            <a:lvl4pPr>
              <a:defRPr lang="en-US" smtClean="0"/>
            </a:lvl4pPr>
            <a:lvl5pPr>
              <a:defRPr lang="en-US"/>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1905000" y="6264275"/>
            <a:ext cx="1066800" cy="365125"/>
          </a:xfrm>
          <a:prstGeom prst="rect">
            <a:avLst/>
          </a:prstGeom>
        </p:spPr>
        <p:txBody>
          <a:bodyPr/>
          <a:lstStyle>
            <a:lvl1pPr algn="l">
              <a:defRPr sz="1400">
                <a:solidFill>
                  <a:schemeClr val="accent6"/>
                </a:solidFill>
                <a:latin typeface="Tahoma" pitchFamily="34" charset="0"/>
                <a:ea typeface="Tahoma" pitchFamily="34" charset="0"/>
                <a:cs typeface="Tahoma" pitchFamily="34" charset="0"/>
              </a:defRPr>
            </a:lvl1pPr>
          </a:lstStyle>
          <a:p>
            <a:fld id="{B0E456F4-5CA8-48F9-BC80-E1D75775FB3F}" type="datetime1">
              <a:rPr lang="en-US" smtClean="0"/>
              <a:t>4/29/2012</a:t>
            </a:fld>
            <a:endParaRPr lang="en-US" dirty="0"/>
          </a:p>
        </p:txBody>
      </p:sp>
      <p:sp>
        <p:nvSpPr>
          <p:cNvPr id="9" name="Footer Placeholder 4"/>
          <p:cNvSpPr>
            <a:spLocks noGrp="1"/>
          </p:cNvSpPr>
          <p:nvPr>
            <p:ph type="ftr" sz="quarter" idx="3"/>
          </p:nvPr>
        </p:nvSpPr>
        <p:spPr>
          <a:xfrm>
            <a:off x="3048000" y="6264275"/>
            <a:ext cx="4572000" cy="365125"/>
          </a:xfrm>
          <a:prstGeom prst="rect">
            <a:avLst/>
          </a:prstGeom>
        </p:spPr>
        <p:txBody>
          <a:bodyPr/>
          <a:lstStyle>
            <a:lvl1pPr algn="ctr">
              <a:defRPr sz="1400">
                <a:solidFill>
                  <a:schemeClr val="accent6"/>
                </a:solidFill>
                <a:latin typeface="Tahoma" pitchFamily="34" charset="0"/>
                <a:ea typeface="Tahoma" pitchFamily="34" charset="0"/>
                <a:cs typeface="Tahoma" pitchFamily="34" charset="0"/>
              </a:defRPr>
            </a:lvl1pPr>
          </a:lstStyle>
          <a:p>
            <a:endParaRPr lang="en-US" dirty="0"/>
          </a:p>
        </p:txBody>
      </p:sp>
      <p:sp>
        <p:nvSpPr>
          <p:cNvPr id="10" name="Slide Number Placeholder 5"/>
          <p:cNvSpPr>
            <a:spLocks noGrp="1"/>
          </p:cNvSpPr>
          <p:nvPr>
            <p:ph type="sldNum" sz="quarter" idx="4"/>
          </p:nvPr>
        </p:nvSpPr>
        <p:spPr>
          <a:xfrm>
            <a:off x="7696200" y="6264275"/>
            <a:ext cx="1066800" cy="365125"/>
          </a:xfrm>
          <a:prstGeom prst="rect">
            <a:avLst/>
          </a:prstGeom>
        </p:spPr>
        <p:txBody>
          <a:bodyPr/>
          <a:lstStyle>
            <a:lvl1pPr algn="r">
              <a:defRPr sz="1400">
                <a:solidFill>
                  <a:schemeClr val="accent6"/>
                </a:solidFill>
                <a:latin typeface="Tahoma" pitchFamily="34" charset="0"/>
                <a:ea typeface="Tahoma" pitchFamily="34" charset="0"/>
                <a:cs typeface="Tahoma" pitchFamily="34" charset="0"/>
              </a:defRPr>
            </a:lvl1pPr>
          </a:lstStyle>
          <a:p>
            <a:fld id="{EE92DA93-C0F4-4F19-9055-2DC0F59BC25F}" type="slidenum">
              <a:rPr lang="en-US" smtClean="0"/>
              <a:pPr/>
              <a:t>‹#›</a:t>
            </a:fld>
            <a:endParaRPr lang="en-US" dirty="0"/>
          </a:p>
        </p:txBody>
      </p:sp>
    </p:spTree>
    <p:extLst>
      <p:ext uri="{BB962C8B-B14F-4D97-AF65-F5344CB8AC3E}">
        <p14:creationId xmlns:p14="http://schemas.microsoft.com/office/powerpoint/2010/main" val="31445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6200" y="1535113"/>
            <a:ext cx="4421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2174875"/>
            <a:ext cx="4421188" cy="2930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422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422775" cy="2930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1905000" y="6264275"/>
            <a:ext cx="1066800" cy="365125"/>
          </a:xfrm>
          <a:prstGeom prst="rect">
            <a:avLst/>
          </a:prstGeom>
        </p:spPr>
        <p:txBody>
          <a:bodyPr/>
          <a:lstStyle>
            <a:lvl1pPr algn="l">
              <a:defRPr sz="1400">
                <a:solidFill>
                  <a:schemeClr val="accent6"/>
                </a:solidFill>
                <a:latin typeface="Tahoma" pitchFamily="34" charset="0"/>
                <a:ea typeface="Tahoma" pitchFamily="34" charset="0"/>
                <a:cs typeface="Tahoma" pitchFamily="34" charset="0"/>
              </a:defRPr>
            </a:lvl1pPr>
          </a:lstStyle>
          <a:p>
            <a:fld id="{684C4EFB-C83B-4EA2-A570-43C93378F536}" type="datetime1">
              <a:rPr lang="en-US" smtClean="0"/>
              <a:t>4/29/2012</a:t>
            </a:fld>
            <a:endParaRPr lang="en-US" dirty="0"/>
          </a:p>
        </p:txBody>
      </p:sp>
      <p:sp>
        <p:nvSpPr>
          <p:cNvPr id="11" name="Footer Placeholder 4"/>
          <p:cNvSpPr>
            <a:spLocks noGrp="1"/>
          </p:cNvSpPr>
          <p:nvPr>
            <p:ph type="ftr" sz="quarter" idx="11"/>
          </p:nvPr>
        </p:nvSpPr>
        <p:spPr>
          <a:xfrm>
            <a:off x="3048000" y="6264275"/>
            <a:ext cx="4572000" cy="365125"/>
          </a:xfrm>
          <a:prstGeom prst="rect">
            <a:avLst/>
          </a:prstGeom>
        </p:spPr>
        <p:txBody>
          <a:bodyPr/>
          <a:lstStyle>
            <a:lvl1pPr algn="ctr">
              <a:defRPr sz="1400">
                <a:solidFill>
                  <a:schemeClr val="accent6"/>
                </a:solidFill>
                <a:latin typeface="Tahoma" pitchFamily="34" charset="0"/>
                <a:ea typeface="Tahoma" pitchFamily="34" charset="0"/>
                <a:cs typeface="Tahoma" pitchFamily="34" charset="0"/>
              </a:defRPr>
            </a:lvl1pPr>
          </a:lstStyle>
          <a:p>
            <a:endParaRPr lang="en-US" dirty="0"/>
          </a:p>
        </p:txBody>
      </p:sp>
      <p:sp>
        <p:nvSpPr>
          <p:cNvPr id="12" name="Slide Number Placeholder 5"/>
          <p:cNvSpPr>
            <a:spLocks noGrp="1"/>
          </p:cNvSpPr>
          <p:nvPr>
            <p:ph type="sldNum" sz="quarter" idx="12"/>
          </p:nvPr>
        </p:nvSpPr>
        <p:spPr>
          <a:xfrm>
            <a:off x="7696200" y="6264275"/>
            <a:ext cx="1066800" cy="365125"/>
          </a:xfrm>
          <a:prstGeom prst="rect">
            <a:avLst/>
          </a:prstGeom>
        </p:spPr>
        <p:txBody>
          <a:bodyPr/>
          <a:lstStyle>
            <a:lvl1pPr algn="r">
              <a:defRPr sz="1400">
                <a:solidFill>
                  <a:schemeClr val="accent6"/>
                </a:solidFill>
                <a:latin typeface="Tahoma" pitchFamily="34" charset="0"/>
                <a:ea typeface="Tahoma" pitchFamily="34" charset="0"/>
                <a:cs typeface="Tahoma" pitchFamily="34" charset="0"/>
              </a:defRPr>
            </a:lvl1pPr>
          </a:lstStyle>
          <a:p>
            <a:fld id="{EE92DA93-C0F4-4F19-9055-2DC0F59BC25F}" type="slidenum">
              <a:rPr lang="en-US" smtClean="0"/>
              <a:pPr/>
              <a:t>‹#›</a:t>
            </a:fld>
            <a:endParaRPr lang="en-US" dirty="0"/>
          </a:p>
        </p:txBody>
      </p:sp>
    </p:spTree>
    <p:extLst>
      <p:ext uri="{BB962C8B-B14F-4D97-AF65-F5344CB8AC3E}">
        <p14:creationId xmlns:p14="http://schemas.microsoft.com/office/powerpoint/2010/main" val="15341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1905000" y="6264275"/>
            <a:ext cx="1066800" cy="365125"/>
          </a:xfrm>
          <a:prstGeom prst="rect">
            <a:avLst/>
          </a:prstGeom>
        </p:spPr>
        <p:txBody>
          <a:bodyPr/>
          <a:lstStyle>
            <a:lvl1pPr algn="l">
              <a:defRPr sz="1400">
                <a:solidFill>
                  <a:schemeClr val="accent6"/>
                </a:solidFill>
                <a:latin typeface="Tahoma" pitchFamily="34" charset="0"/>
                <a:ea typeface="Tahoma" pitchFamily="34" charset="0"/>
                <a:cs typeface="Tahoma" pitchFamily="34" charset="0"/>
              </a:defRPr>
            </a:lvl1pPr>
          </a:lstStyle>
          <a:p>
            <a:fld id="{A4AE182A-5DFE-48B4-BC99-9848F6180E8A}" type="datetime1">
              <a:rPr lang="en-US" smtClean="0"/>
              <a:t>4/29/2012</a:t>
            </a:fld>
            <a:endParaRPr lang="en-US" dirty="0"/>
          </a:p>
        </p:txBody>
      </p:sp>
      <p:sp>
        <p:nvSpPr>
          <p:cNvPr id="7" name="Footer Placeholder 4"/>
          <p:cNvSpPr>
            <a:spLocks noGrp="1"/>
          </p:cNvSpPr>
          <p:nvPr>
            <p:ph type="ftr" sz="quarter" idx="3"/>
          </p:nvPr>
        </p:nvSpPr>
        <p:spPr>
          <a:xfrm>
            <a:off x="3048000" y="6264275"/>
            <a:ext cx="4572000" cy="365125"/>
          </a:xfrm>
          <a:prstGeom prst="rect">
            <a:avLst/>
          </a:prstGeom>
        </p:spPr>
        <p:txBody>
          <a:bodyPr/>
          <a:lstStyle>
            <a:lvl1pPr algn="ctr">
              <a:defRPr sz="1400">
                <a:solidFill>
                  <a:schemeClr val="accent6"/>
                </a:solidFill>
                <a:latin typeface="Tahoma" pitchFamily="34" charset="0"/>
                <a:ea typeface="Tahoma" pitchFamily="34" charset="0"/>
                <a:cs typeface="Tahoma" pitchFamily="34" charset="0"/>
              </a:defRPr>
            </a:lvl1pPr>
          </a:lstStyle>
          <a:p>
            <a:endParaRPr lang="en-US" dirty="0"/>
          </a:p>
        </p:txBody>
      </p:sp>
      <p:sp>
        <p:nvSpPr>
          <p:cNvPr id="8" name="Slide Number Placeholder 5"/>
          <p:cNvSpPr>
            <a:spLocks noGrp="1"/>
          </p:cNvSpPr>
          <p:nvPr>
            <p:ph type="sldNum" sz="quarter" idx="4"/>
          </p:nvPr>
        </p:nvSpPr>
        <p:spPr>
          <a:xfrm>
            <a:off x="7696200" y="6264275"/>
            <a:ext cx="1066800" cy="365125"/>
          </a:xfrm>
          <a:prstGeom prst="rect">
            <a:avLst/>
          </a:prstGeom>
        </p:spPr>
        <p:txBody>
          <a:bodyPr/>
          <a:lstStyle>
            <a:lvl1pPr algn="r">
              <a:defRPr sz="1400">
                <a:solidFill>
                  <a:schemeClr val="accent6"/>
                </a:solidFill>
                <a:latin typeface="Tahoma" pitchFamily="34" charset="0"/>
                <a:ea typeface="Tahoma" pitchFamily="34" charset="0"/>
                <a:cs typeface="Tahoma" pitchFamily="34" charset="0"/>
              </a:defRPr>
            </a:lvl1pPr>
          </a:lstStyle>
          <a:p>
            <a:fld id="{EE92DA93-C0F4-4F19-9055-2DC0F59BC25F}" type="slidenum">
              <a:rPr lang="en-US" smtClean="0"/>
              <a:pPr/>
              <a:t>‹#›</a:t>
            </a:fld>
            <a:endParaRPr lang="en-US" dirty="0"/>
          </a:p>
        </p:txBody>
      </p:sp>
    </p:spTree>
    <p:extLst>
      <p:ext uri="{BB962C8B-B14F-4D97-AF65-F5344CB8AC3E}">
        <p14:creationId xmlns:p14="http://schemas.microsoft.com/office/powerpoint/2010/main" val="184816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905000" y="6264275"/>
            <a:ext cx="1066800" cy="365125"/>
          </a:xfrm>
          <a:prstGeom prst="rect">
            <a:avLst/>
          </a:prstGeom>
        </p:spPr>
        <p:txBody>
          <a:bodyPr/>
          <a:lstStyle>
            <a:lvl1pPr algn="l">
              <a:defRPr sz="1400">
                <a:solidFill>
                  <a:schemeClr val="accent6"/>
                </a:solidFill>
                <a:latin typeface="Tahoma" pitchFamily="34" charset="0"/>
                <a:ea typeface="Tahoma" pitchFamily="34" charset="0"/>
                <a:cs typeface="Tahoma" pitchFamily="34" charset="0"/>
              </a:defRPr>
            </a:lvl1pPr>
          </a:lstStyle>
          <a:p>
            <a:fld id="{83694C90-D27D-4B73-9C6A-E19563CA6E92}" type="datetime1">
              <a:rPr lang="en-US" smtClean="0"/>
              <a:t>4/29/2012</a:t>
            </a:fld>
            <a:endParaRPr lang="en-US" dirty="0"/>
          </a:p>
        </p:txBody>
      </p:sp>
      <p:sp>
        <p:nvSpPr>
          <p:cNvPr id="6" name="Footer Placeholder 4"/>
          <p:cNvSpPr>
            <a:spLocks noGrp="1"/>
          </p:cNvSpPr>
          <p:nvPr>
            <p:ph type="ftr" sz="quarter" idx="3"/>
          </p:nvPr>
        </p:nvSpPr>
        <p:spPr>
          <a:xfrm>
            <a:off x="3048000" y="6264275"/>
            <a:ext cx="4572000" cy="365125"/>
          </a:xfrm>
          <a:prstGeom prst="rect">
            <a:avLst/>
          </a:prstGeom>
        </p:spPr>
        <p:txBody>
          <a:bodyPr/>
          <a:lstStyle>
            <a:lvl1pPr algn="ctr">
              <a:defRPr sz="1400">
                <a:solidFill>
                  <a:schemeClr val="accent6"/>
                </a:solidFill>
                <a:latin typeface="Tahoma" pitchFamily="34" charset="0"/>
                <a:ea typeface="Tahoma" pitchFamily="34" charset="0"/>
                <a:cs typeface="Tahoma" pitchFamily="34" charset="0"/>
              </a:defRPr>
            </a:lvl1pPr>
          </a:lstStyle>
          <a:p>
            <a:endParaRPr lang="en-US" dirty="0"/>
          </a:p>
        </p:txBody>
      </p:sp>
      <p:sp>
        <p:nvSpPr>
          <p:cNvPr id="7" name="Slide Number Placeholder 5"/>
          <p:cNvSpPr>
            <a:spLocks noGrp="1"/>
          </p:cNvSpPr>
          <p:nvPr>
            <p:ph type="sldNum" sz="quarter" idx="4"/>
          </p:nvPr>
        </p:nvSpPr>
        <p:spPr>
          <a:xfrm>
            <a:off x="7696200" y="6264275"/>
            <a:ext cx="1066800" cy="365125"/>
          </a:xfrm>
          <a:prstGeom prst="rect">
            <a:avLst/>
          </a:prstGeom>
        </p:spPr>
        <p:txBody>
          <a:bodyPr/>
          <a:lstStyle>
            <a:lvl1pPr algn="r">
              <a:defRPr sz="1400">
                <a:solidFill>
                  <a:schemeClr val="accent6"/>
                </a:solidFill>
                <a:latin typeface="Tahoma" pitchFamily="34" charset="0"/>
                <a:ea typeface="Tahoma" pitchFamily="34" charset="0"/>
                <a:cs typeface="Tahoma" pitchFamily="34" charset="0"/>
              </a:defRPr>
            </a:lvl1pPr>
          </a:lstStyle>
          <a:p>
            <a:fld id="{EE92DA93-C0F4-4F19-9055-2DC0F59BC25F}" type="slidenum">
              <a:rPr lang="en-US" smtClean="0"/>
              <a:pPr/>
              <a:t>‹#›</a:t>
            </a:fld>
            <a:endParaRPr lang="en-US" dirty="0"/>
          </a:p>
        </p:txBody>
      </p:sp>
    </p:spTree>
    <p:extLst>
      <p:ext uri="{BB962C8B-B14F-4D97-AF65-F5344CB8AC3E}">
        <p14:creationId xmlns:p14="http://schemas.microsoft.com/office/powerpoint/2010/main" val="204344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273050"/>
            <a:ext cx="3389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492750" cy="4832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6200" y="1435101"/>
            <a:ext cx="3389313" cy="3670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0"/>
          </p:nvPr>
        </p:nvSpPr>
        <p:spPr>
          <a:xfrm>
            <a:off x="1905000" y="6264275"/>
            <a:ext cx="1066800" cy="365125"/>
          </a:xfrm>
          <a:prstGeom prst="rect">
            <a:avLst/>
          </a:prstGeom>
        </p:spPr>
        <p:txBody>
          <a:bodyPr/>
          <a:lstStyle>
            <a:lvl1pPr algn="l">
              <a:defRPr sz="1400">
                <a:solidFill>
                  <a:schemeClr val="accent6"/>
                </a:solidFill>
                <a:latin typeface="Tahoma" pitchFamily="34" charset="0"/>
                <a:ea typeface="Tahoma" pitchFamily="34" charset="0"/>
                <a:cs typeface="Tahoma" pitchFamily="34" charset="0"/>
              </a:defRPr>
            </a:lvl1pPr>
          </a:lstStyle>
          <a:p>
            <a:fld id="{34D48F47-328C-4357-AD79-432039A5E035}" type="datetime1">
              <a:rPr lang="en-US" smtClean="0"/>
              <a:t>4/29/2012</a:t>
            </a:fld>
            <a:endParaRPr lang="en-US" dirty="0"/>
          </a:p>
        </p:txBody>
      </p:sp>
      <p:sp>
        <p:nvSpPr>
          <p:cNvPr id="12" name="Footer Placeholder 4"/>
          <p:cNvSpPr>
            <a:spLocks noGrp="1"/>
          </p:cNvSpPr>
          <p:nvPr>
            <p:ph type="ftr" sz="quarter" idx="3"/>
          </p:nvPr>
        </p:nvSpPr>
        <p:spPr>
          <a:xfrm>
            <a:off x="3048000" y="6264275"/>
            <a:ext cx="4572000" cy="365125"/>
          </a:xfrm>
          <a:prstGeom prst="rect">
            <a:avLst/>
          </a:prstGeom>
        </p:spPr>
        <p:txBody>
          <a:bodyPr/>
          <a:lstStyle>
            <a:lvl1pPr algn="ctr">
              <a:defRPr sz="1400">
                <a:solidFill>
                  <a:schemeClr val="accent6"/>
                </a:solidFill>
                <a:latin typeface="Tahoma" pitchFamily="34" charset="0"/>
                <a:ea typeface="Tahoma" pitchFamily="34" charset="0"/>
                <a:cs typeface="Tahoma" pitchFamily="34" charset="0"/>
              </a:defRPr>
            </a:lvl1pPr>
          </a:lstStyle>
          <a:p>
            <a:endParaRPr lang="en-US" dirty="0"/>
          </a:p>
        </p:txBody>
      </p:sp>
      <p:sp>
        <p:nvSpPr>
          <p:cNvPr id="13" name="Slide Number Placeholder 5"/>
          <p:cNvSpPr>
            <a:spLocks noGrp="1"/>
          </p:cNvSpPr>
          <p:nvPr>
            <p:ph type="sldNum" sz="quarter" idx="4"/>
          </p:nvPr>
        </p:nvSpPr>
        <p:spPr>
          <a:xfrm>
            <a:off x="7696200" y="6264275"/>
            <a:ext cx="1066800" cy="365125"/>
          </a:xfrm>
          <a:prstGeom prst="rect">
            <a:avLst/>
          </a:prstGeom>
        </p:spPr>
        <p:txBody>
          <a:bodyPr/>
          <a:lstStyle>
            <a:lvl1pPr algn="r">
              <a:defRPr sz="1400">
                <a:solidFill>
                  <a:schemeClr val="accent6"/>
                </a:solidFill>
                <a:latin typeface="Tahoma" pitchFamily="34" charset="0"/>
                <a:ea typeface="Tahoma" pitchFamily="34" charset="0"/>
                <a:cs typeface="Tahoma" pitchFamily="34" charset="0"/>
              </a:defRPr>
            </a:lvl1pPr>
          </a:lstStyle>
          <a:p>
            <a:fld id="{EE92DA93-C0F4-4F19-9055-2DC0F59BC25F}" type="slidenum">
              <a:rPr lang="en-US" smtClean="0"/>
              <a:pPr/>
              <a:t>‹#›</a:t>
            </a:fld>
            <a:endParaRPr lang="en-US" dirty="0"/>
          </a:p>
        </p:txBody>
      </p:sp>
    </p:spTree>
    <p:extLst>
      <p:ext uri="{BB962C8B-B14F-4D97-AF65-F5344CB8AC3E}">
        <p14:creationId xmlns:p14="http://schemas.microsoft.com/office/powerpoint/2010/main" val="241333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00526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05000" y="155575"/>
            <a:ext cx="5486400" cy="3730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05000" y="4572000"/>
            <a:ext cx="5486400" cy="53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905000" y="6264275"/>
            <a:ext cx="1066800" cy="365125"/>
          </a:xfrm>
          <a:prstGeom prst="rect">
            <a:avLst/>
          </a:prstGeom>
        </p:spPr>
        <p:txBody>
          <a:bodyPr/>
          <a:lstStyle>
            <a:lvl1pPr algn="l">
              <a:defRPr sz="1400">
                <a:solidFill>
                  <a:schemeClr val="accent6"/>
                </a:solidFill>
                <a:latin typeface="Tahoma" pitchFamily="34" charset="0"/>
                <a:ea typeface="Tahoma" pitchFamily="34" charset="0"/>
                <a:cs typeface="Tahoma" pitchFamily="34" charset="0"/>
              </a:defRPr>
            </a:lvl1pPr>
          </a:lstStyle>
          <a:p>
            <a:fld id="{225F370B-57F4-43CB-8F87-CD66BAC21C72}" type="datetime1">
              <a:rPr lang="en-US" smtClean="0"/>
              <a:t>4/29/2012</a:t>
            </a:fld>
            <a:endParaRPr lang="en-US" dirty="0"/>
          </a:p>
        </p:txBody>
      </p:sp>
      <p:sp>
        <p:nvSpPr>
          <p:cNvPr id="9" name="Footer Placeholder 4"/>
          <p:cNvSpPr>
            <a:spLocks noGrp="1"/>
          </p:cNvSpPr>
          <p:nvPr>
            <p:ph type="ftr" sz="quarter" idx="3"/>
          </p:nvPr>
        </p:nvSpPr>
        <p:spPr>
          <a:xfrm>
            <a:off x="3048000" y="6264275"/>
            <a:ext cx="4572000" cy="365125"/>
          </a:xfrm>
          <a:prstGeom prst="rect">
            <a:avLst/>
          </a:prstGeom>
        </p:spPr>
        <p:txBody>
          <a:bodyPr/>
          <a:lstStyle>
            <a:lvl1pPr algn="ctr">
              <a:defRPr sz="1400">
                <a:solidFill>
                  <a:schemeClr val="accent6"/>
                </a:solidFill>
                <a:latin typeface="Tahoma" pitchFamily="34" charset="0"/>
                <a:ea typeface="Tahoma" pitchFamily="34" charset="0"/>
                <a:cs typeface="Tahoma" pitchFamily="34" charset="0"/>
              </a:defRPr>
            </a:lvl1pPr>
          </a:lstStyle>
          <a:p>
            <a:endParaRPr lang="en-US" dirty="0"/>
          </a:p>
        </p:txBody>
      </p:sp>
      <p:sp>
        <p:nvSpPr>
          <p:cNvPr id="10" name="Slide Number Placeholder 5"/>
          <p:cNvSpPr>
            <a:spLocks noGrp="1"/>
          </p:cNvSpPr>
          <p:nvPr>
            <p:ph type="sldNum" sz="quarter" idx="4"/>
          </p:nvPr>
        </p:nvSpPr>
        <p:spPr>
          <a:xfrm>
            <a:off x="7696200" y="6264275"/>
            <a:ext cx="1066800" cy="365125"/>
          </a:xfrm>
          <a:prstGeom prst="rect">
            <a:avLst/>
          </a:prstGeom>
        </p:spPr>
        <p:txBody>
          <a:bodyPr/>
          <a:lstStyle>
            <a:lvl1pPr algn="r">
              <a:defRPr sz="1400">
                <a:solidFill>
                  <a:schemeClr val="accent6"/>
                </a:solidFill>
                <a:latin typeface="Tahoma" pitchFamily="34" charset="0"/>
                <a:ea typeface="Tahoma" pitchFamily="34" charset="0"/>
                <a:cs typeface="Tahoma" pitchFamily="34" charset="0"/>
              </a:defRPr>
            </a:lvl1pPr>
          </a:lstStyle>
          <a:p>
            <a:fld id="{EE92DA93-C0F4-4F19-9055-2DC0F59BC25F}" type="slidenum">
              <a:rPr lang="en-US" smtClean="0"/>
              <a:pPr/>
              <a:t>‹#›</a:t>
            </a:fld>
            <a:endParaRPr lang="en-US" dirty="0"/>
          </a:p>
        </p:txBody>
      </p:sp>
    </p:spTree>
    <p:extLst>
      <p:ext uri="{BB962C8B-B14F-4D97-AF65-F5344CB8AC3E}">
        <p14:creationId xmlns:p14="http://schemas.microsoft.com/office/powerpoint/2010/main" val="3069945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304799"/>
            <a:ext cx="8991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 y="1630362"/>
            <a:ext cx="8991600" cy="34750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905000" y="6264275"/>
            <a:ext cx="1066800" cy="365125"/>
          </a:xfrm>
          <a:prstGeom prst="rect">
            <a:avLst/>
          </a:prstGeom>
        </p:spPr>
        <p:txBody>
          <a:bodyPr/>
          <a:lstStyle>
            <a:lvl1pPr algn="l">
              <a:defRPr sz="1400">
                <a:solidFill>
                  <a:schemeClr val="accent6"/>
                </a:solidFill>
                <a:latin typeface="Tahoma" pitchFamily="34" charset="0"/>
                <a:ea typeface="Tahoma" pitchFamily="34" charset="0"/>
                <a:cs typeface="Tahoma" pitchFamily="34" charset="0"/>
              </a:defRPr>
            </a:lvl1pPr>
          </a:lstStyle>
          <a:p>
            <a:fld id="{2AAA128E-8C3D-48FE-8C7A-C3C15913C5C4}" type="datetime1">
              <a:rPr lang="en-US" smtClean="0"/>
              <a:t>4/29/2012</a:t>
            </a:fld>
            <a:endParaRPr lang="en-US" dirty="0"/>
          </a:p>
        </p:txBody>
      </p:sp>
      <p:sp>
        <p:nvSpPr>
          <p:cNvPr id="8" name="Footer Placeholder 4"/>
          <p:cNvSpPr>
            <a:spLocks noGrp="1"/>
          </p:cNvSpPr>
          <p:nvPr>
            <p:ph type="ftr" sz="quarter" idx="3"/>
          </p:nvPr>
        </p:nvSpPr>
        <p:spPr>
          <a:xfrm>
            <a:off x="3048000" y="6264275"/>
            <a:ext cx="4572000" cy="365125"/>
          </a:xfrm>
          <a:prstGeom prst="rect">
            <a:avLst/>
          </a:prstGeom>
        </p:spPr>
        <p:txBody>
          <a:bodyPr/>
          <a:lstStyle>
            <a:lvl1pPr algn="ctr">
              <a:defRPr sz="1400">
                <a:solidFill>
                  <a:schemeClr val="accent6"/>
                </a:solidFill>
                <a:latin typeface="Tahoma" pitchFamily="34" charset="0"/>
                <a:ea typeface="Tahoma" pitchFamily="34" charset="0"/>
                <a:cs typeface="Tahoma" pitchFamily="34" charset="0"/>
              </a:defRPr>
            </a:lvl1pPr>
          </a:lstStyle>
          <a:p>
            <a:endParaRPr lang="en-US" dirty="0"/>
          </a:p>
        </p:txBody>
      </p:sp>
      <p:sp>
        <p:nvSpPr>
          <p:cNvPr id="9" name="Slide Number Placeholder 5"/>
          <p:cNvSpPr>
            <a:spLocks noGrp="1"/>
          </p:cNvSpPr>
          <p:nvPr>
            <p:ph type="sldNum" sz="quarter" idx="4"/>
          </p:nvPr>
        </p:nvSpPr>
        <p:spPr>
          <a:xfrm>
            <a:off x="7696200" y="6264275"/>
            <a:ext cx="1066800" cy="365125"/>
          </a:xfrm>
          <a:prstGeom prst="rect">
            <a:avLst/>
          </a:prstGeom>
        </p:spPr>
        <p:txBody>
          <a:bodyPr/>
          <a:lstStyle>
            <a:lvl1pPr algn="r">
              <a:defRPr sz="1400">
                <a:solidFill>
                  <a:schemeClr val="accent6"/>
                </a:solidFill>
                <a:latin typeface="Tahoma" pitchFamily="34" charset="0"/>
                <a:ea typeface="Tahoma" pitchFamily="34" charset="0"/>
                <a:cs typeface="Tahoma" pitchFamily="34" charset="0"/>
              </a:defRPr>
            </a:lvl1pPr>
          </a:lstStyle>
          <a:p>
            <a:fld id="{EE92DA93-C0F4-4F19-9055-2DC0F59BC25F}" type="slidenum">
              <a:rPr lang="en-US" smtClean="0"/>
              <a:pPr/>
              <a:t>‹#›</a:t>
            </a:fld>
            <a:endParaRPr lang="en-US" dirty="0"/>
          </a:p>
        </p:txBody>
      </p:sp>
    </p:spTree>
    <p:extLst>
      <p:ext uri="{BB962C8B-B14F-4D97-AF65-F5344CB8AC3E}">
        <p14:creationId xmlns:p14="http://schemas.microsoft.com/office/powerpoint/2010/main" val="4270442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000" b="1" kern="1200">
          <a:solidFill>
            <a:schemeClr val="accent2"/>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latin typeface="+mn-lt"/>
              </a:rPr>
              <a:t>The School Curriculum –</a:t>
            </a:r>
            <a:br>
              <a:rPr lang="en-US" sz="4400" dirty="0" smtClean="0">
                <a:latin typeface="+mn-lt"/>
              </a:rPr>
            </a:br>
            <a:r>
              <a:rPr lang="en-US" sz="4400" dirty="0" smtClean="0">
                <a:latin typeface="+mn-lt"/>
              </a:rPr>
              <a:t>     </a:t>
            </a:r>
            <a:br>
              <a:rPr lang="en-US" sz="4400" dirty="0" smtClean="0">
                <a:latin typeface="+mn-lt"/>
              </a:rPr>
            </a:br>
            <a:r>
              <a:rPr lang="en-US" sz="4400" dirty="0">
                <a:solidFill>
                  <a:schemeClr val="accent2">
                    <a:lumMod val="75000"/>
                  </a:schemeClr>
                </a:solidFill>
                <a:latin typeface="+mn-lt"/>
              </a:rPr>
              <a:t>w</a:t>
            </a:r>
            <a:r>
              <a:rPr lang="en-US" sz="4400" dirty="0" smtClean="0">
                <a:solidFill>
                  <a:schemeClr val="accent2">
                    <a:lumMod val="75000"/>
                  </a:schemeClr>
                </a:solidFill>
                <a:latin typeface="+mn-lt"/>
              </a:rPr>
              <a:t>ho</a:t>
            </a:r>
            <a:r>
              <a:rPr lang="en-US" sz="4400" dirty="0" smtClean="0">
                <a:latin typeface="+mn-lt"/>
              </a:rPr>
              <a:t> decides?</a:t>
            </a:r>
            <a:endParaRPr lang="en-US" sz="4400" dirty="0">
              <a:latin typeface="+mn-lt"/>
            </a:endParaRPr>
          </a:p>
        </p:txBody>
      </p:sp>
      <p:sp>
        <p:nvSpPr>
          <p:cNvPr id="4" name="Date Placeholder 3"/>
          <p:cNvSpPr>
            <a:spLocks noGrp="1"/>
          </p:cNvSpPr>
          <p:nvPr>
            <p:ph type="dt" sz="half" idx="10"/>
          </p:nvPr>
        </p:nvSpPr>
        <p:spPr/>
        <p:txBody>
          <a:bodyPr/>
          <a:lstStyle/>
          <a:p>
            <a:r>
              <a:rPr lang="en-US" dirty="0" smtClean="0"/>
              <a:t>MAY 2012</a:t>
            </a:r>
            <a:endParaRPr lang="en-US" dirty="0"/>
          </a:p>
        </p:txBody>
      </p:sp>
      <p:sp>
        <p:nvSpPr>
          <p:cNvPr id="5" name="Footer Placeholder 4"/>
          <p:cNvSpPr>
            <a:spLocks noGrp="1"/>
          </p:cNvSpPr>
          <p:nvPr>
            <p:ph type="ftr" sz="quarter" idx="11"/>
          </p:nvPr>
        </p:nvSpPr>
        <p:spPr/>
        <p:txBody>
          <a:bodyPr/>
          <a:lstStyle/>
          <a:p>
            <a:r>
              <a:rPr lang="en-US" smtClean="0"/>
              <a:t>MICHIGAN STATE CONVENTION</a:t>
            </a:r>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pPr/>
              <a:t>1</a:t>
            </a:fld>
            <a:endParaRPr lang="en-US" dirty="0"/>
          </a:p>
        </p:txBody>
      </p:sp>
    </p:spTree>
    <p:extLst>
      <p:ext uri="{BB962C8B-B14F-4D97-AF65-F5344CB8AC3E}">
        <p14:creationId xmlns:p14="http://schemas.microsoft.com/office/powerpoint/2010/main" val="3881862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80728"/>
          </a:xfrm>
        </p:spPr>
        <p:txBody>
          <a:bodyPr>
            <a:normAutofit/>
          </a:bodyPr>
          <a:lstStyle/>
          <a:p>
            <a:r>
              <a:rPr lang="en-US" sz="4400" dirty="0" smtClean="0">
                <a:solidFill>
                  <a:schemeClr val="accent2">
                    <a:lumMod val="75000"/>
                  </a:schemeClr>
                </a:solidFill>
                <a:latin typeface="+mn-lt"/>
              </a:rPr>
              <a:t>Hostility to mass education</a:t>
            </a:r>
            <a:endParaRPr lang="en-US" sz="4400" dirty="0">
              <a:solidFill>
                <a:schemeClr val="accent2">
                  <a:lumMod val="75000"/>
                </a:schemeClr>
              </a:solidFill>
              <a:latin typeface="+mn-lt"/>
            </a:endParaRPr>
          </a:p>
        </p:txBody>
      </p:sp>
      <p:sp>
        <p:nvSpPr>
          <p:cNvPr id="3" name="Subtitle 2"/>
          <p:cNvSpPr>
            <a:spLocks noGrp="1"/>
          </p:cNvSpPr>
          <p:nvPr>
            <p:ph type="subTitle" idx="1"/>
          </p:nvPr>
        </p:nvSpPr>
        <p:spPr>
          <a:xfrm>
            <a:off x="179512" y="836712"/>
            <a:ext cx="8820472" cy="4320480"/>
          </a:xfrm>
        </p:spPr>
        <p:txBody>
          <a:bodyPr>
            <a:normAutofit/>
          </a:bodyPr>
          <a:lstStyle/>
          <a:p>
            <a:pPr algn="l"/>
            <a:r>
              <a:rPr lang="en-US" dirty="0">
                <a:solidFill>
                  <a:schemeClr val="tx1">
                    <a:lumMod val="65000"/>
                    <a:lumOff val="35000"/>
                  </a:schemeClr>
                </a:solidFill>
                <a:latin typeface="+mn-lt"/>
                <a:ea typeface="Tahoma" pitchFamily="34" charset="0"/>
                <a:cs typeface="Tahoma" pitchFamily="34" charset="0"/>
              </a:rPr>
              <a:t>S</a:t>
            </a:r>
            <a:r>
              <a:rPr lang="en-US" dirty="0" smtClean="0">
                <a:solidFill>
                  <a:schemeClr val="tx1">
                    <a:lumMod val="65000"/>
                    <a:lumOff val="35000"/>
                  </a:schemeClr>
                </a:solidFill>
                <a:latin typeface="+mn-lt"/>
                <a:ea typeface="Tahoma" pitchFamily="34" charset="0"/>
                <a:cs typeface="Tahoma" pitchFamily="34" charset="0"/>
              </a:rPr>
              <a:t>chools were established by individuals and groups who believed in – and campaigned for – mass education.</a:t>
            </a:r>
          </a:p>
          <a:p>
            <a:pPr algn="l"/>
            <a:r>
              <a:rPr lang="en-US" dirty="0" smtClean="0">
                <a:solidFill>
                  <a:schemeClr val="tx1">
                    <a:lumMod val="65000"/>
                    <a:lumOff val="35000"/>
                  </a:schemeClr>
                </a:solidFill>
                <a:latin typeface="+mn-lt"/>
                <a:ea typeface="Tahoma" pitchFamily="34" charset="0"/>
                <a:cs typeface="Tahoma" pitchFamily="34" charset="0"/>
              </a:rPr>
              <a:t>But…</a:t>
            </a:r>
          </a:p>
          <a:p>
            <a:pPr algn="l"/>
            <a:r>
              <a:rPr lang="en-US" dirty="0" smtClean="0">
                <a:solidFill>
                  <a:schemeClr val="tx1">
                    <a:lumMod val="65000"/>
                    <a:lumOff val="35000"/>
                  </a:schemeClr>
                </a:solidFill>
                <a:latin typeface="+mn-lt"/>
                <a:ea typeface="Tahoma" pitchFamily="34" charset="0"/>
                <a:cs typeface="Tahoma" pitchFamily="34" charset="0"/>
              </a:rPr>
              <a:t>There was ‘vicious hostility’ to the very idea of educating the poor.</a:t>
            </a:r>
          </a:p>
          <a:p>
            <a:pPr algn="l"/>
            <a:r>
              <a:rPr lang="en-US" dirty="0" smtClean="0">
                <a:solidFill>
                  <a:schemeClr val="tx1">
                    <a:lumMod val="65000"/>
                    <a:lumOff val="35000"/>
                  </a:schemeClr>
                </a:solidFill>
                <a:latin typeface="+mn-lt"/>
                <a:ea typeface="Tahoma" pitchFamily="34" charset="0"/>
                <a:cs typeface="Tahoma" pitchFamily="34" charset="0"/>
              </a:rPr>
              <a:t>Hear what a Justice of the Peace, and a Member of Parliament said in 1807………</a:t>
            </a:r>
            <a:endParaRPr lang="en-US"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10</a:t>
            </a:fld>
            <a:endParaRPr lang="en-US"/>
          </a:p>
        </p:txBody>
      </p:sp>
    </p:spTree>
    <p:extLst>
      <p:ext uri="{BB962C8B-B14F-4D97-AF65-F5344CB8AC3E}">
        <p14:creationId xmlns:p14="http://schemas.microsoft.com/office/powerpoint/2010/main" val="2452719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4664"/>
            <a:ext cx="8680664" cy="4032448"/>
          </a:xfrm>
        </p:spPr>
        <p:txBody>
          <a:bodyPr>
            <a:normAutofit fontScale="90000"/>
          </a:bodyPr>
          <a:lstStyle/>
          <a:p>
            <a:pPr algn="l"/>
            <a:r>
              <a:rPr lang="en-US" dirty="0" smtClean="0"/>
              <a:t/>
            </a:r>
            <a:br>
              <a:rPr lang="en-US" dirty="0" smtClean="0"/>
            </a:br>
            <a:r>
              <a:rPr lang="en-US" dirty="0"/>
              <a:t/>
            </a:r>
            <a:br>
              <a:rPr lang="en-US" dirty="0"/>
            </a:br>
            <a:r>
              <a:rPr lang="en-US" sz="4400" dirty="0" smtClean="0">
                <a:solidFill>
                  <a:schemeClr val="accent2">
                    <a:lumMod val="75000"/>
                  </a:schemeClr>
                </a:solidFill>
                <a:latin typeface="+mn-lt"/>
              </a:rPr>
              <a:t>But the calls for more and better education ‘for the masses’ increased</a:t>
            </a:r>
            <a:br>
              <a:rPr lang="en-US" sz="4400" dirty="0" smtClean="0">
                <a:solidFill>
                  <a:schemeClr val="accent2">
                    <a:lumMod val="75000"/>
                  </a:schemeClr>
                </a:solidFill>
                <a:latin typeface="+mn-lt"/>
              </a:rPr>
            </a:br>
            <a:r>
              <a:rPr lang="en-US" sz="4400" dirty="0" smtClean="0">
                <a:solidFill>
                  <a:schemeClr val="accent2">
                    <a:lumMod val="75000"/>
                  </a:schemeClr>
                </a:solidFill>
                <a:latin typeface="+mn-lt"/>
              </a:rPr>
              <a:t>and</a:t>
            </a:r>
            <a:br>
              <a:rPr lang="en-US" sz="4400" dirty="0" smtClean="0">
                <a:solidFill>
                  <a:schemeClr val="accent2">
                    <a:lumMod val="75000"/>
                  </a:schemeClr>
                </a:solidFill>
                <a:latin typeface="+mn-lt"/>
              </a:rPr>
            </a:br>
            <a:r>
              <a:rPr lang="en-US" sz="4400" dirty="0" smtClean="0">
                <a:solidFill>
                  <a:schemeClr val="accent2">
                    <a:lumMod val="75000"/>
                  </a:schemeClr>
                </a:solidFill>
                <a:latin typeface="+mn-lt"/>
              </a:rPr>
              <a:t>from 1830 national funds began to be made available for building schools.</a:t>
            </a:r>
            <a:r>
              <a:rPr lang="en-US" dirty="0" smtClean="0"/>
              <a:t/>
            </a:r>
            <a:br>
              <a:rPr lang="en-US" dirty="0" smtClean="0"/>
            </a:b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11</a:t>
            </a:fld>
            <a:endParaRPr lang="en-US"/>
          </a:p>
        </p:txBody>
      </p:sp>
    </p:spTree>
    <p:extLst>
      <p:ext uri="{BB962C8B-B14F-4D97-AF65-F5344CB8AC3E}">
        <p14:creationId xmlns:p14="http://schemas.microsoft.com/office/powerpoint/2010/main" val="3887068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1"/>
            <a:ext cx="8991600" cy="5085184"/>
          </a:xfrm>
        </p:spPr>
        <p:txBody>
          <a:bodyPr>
            <a:normAutofit/>
          </a:bodyPr>
          <a:lstStyle/>
          <a:p>
            <a:r>
              <a:rPr lang="en-US" sz="4400" dirty="0" smtClean="0">
                <a:solidFill>
                  <a:schemeClr val="accent2">
                    <a:lumMod val="75000"/>
                  </a:schemeClr>
                </a:solidFill>
                <a:latin typeface="+mn-lt"/>
              </a:rPr>
              <a:t>So, new schools were built and attendance rose, but by </a:t>
            </a:r>
            <a:r>
              <a:rPr lang="en-US" sz="4400" dirty="0" smtClean="0">
                <a:solidFill>
                  <a:schemeClr val="accent3">
                    <a:lumMod val="75000"/>
                  </a:schemeClr>
                </a:solidFill>
                <a:latin typeface="+mn-lt"/>
              </a:rPr>
              <a:t>1835</a:t>
            </a:r>
            <a:r>
              <a:rPr lang="en-US" sz="4400" dirty="0" smtClean="0">
                <a:solidFill>
                  <a:schemeClr val="accent2">
                    <a:lumMod val="75000"/>
                  </a:schemeClr>
                </a:solidFill>
                <a:latin typeface="+mn-lt"/>
              </a:rPr>
              <a:t> the average time at school was just </a:t>
            </a:r>
            <a:r>
              <a:rPr lang="en-US" sz="4400" u="sng" dirty="0" smtClean="0">
                <a:solidFill>
                  <a:schemeClr val="accent2">
                    <a:lumMod val="75000"/>
                  </a:schemeClr>
                </a:solidFill>
                <a:latin typeface="+mn-lt"/>
              </a:rPr>
              <a:t>one year</a:t>
            </a:r>
            <a:r>
              <a:rPr lang="en-US" sz="4400" dirty="0" smtClean="0">
                <a:solidFill>
                  <a:schemeClr val="accent2">
                    <a:lumMod val="75000"/>
                  </a:schemeClr>
                </a:solidFill>
                <a:latin typeface="+mn-lt"/>
              </a:rPr>
              <a:t>.  By </a:t>
            </a:r>
            <a:r>
              <a:rPr lang="en-US" sz="4400" dirty="0" smtClean="0">
                <a:solidFill>
                  <a:schemeClr val="accent3">
                    <a:lumMod val="75000"/>
                  </a:schemeClr>
                </a:solidFill>
                <a:latin typeface="+mn-lt"/>
              </a:rPr>
              <a:t>1851</a:t>
            </a:r>
            <a:r>
              <a:rPr lang="en-US" sz="4400" dirty="0" smtClean="0">
                <a:solidFill>
                  <a:schemeClr val="accent2">
                    <a:lumMod val="75000"/>
                  </a:schemeClr>
                </a:solidFill>
                <a:latin typeface="+mn-lt"/>
              </a:rPr>
              <a:t>, it rose to </a:t>
            </a:r>
            <a:r>
              <a:rPr lang="en-US" sz="4400" u="sng" dirty="0" smtClean="0">
                <a:solidFill>
                  <a:schemeClr val="accent2">
                    <a:lumMod val="75000"/>
                  </a:schemeClr>
                </a:solidFill>
                <a:latin typeface="+mn-lt"/>
              </a:rPr>
              <a:t>two years</a:t>
            </a:r>
            <a:r>
              <a:rPr lang="en-US" sz="4400" dirty="0" smtClean="0">
                <a:solidFill>
                  <a:schemeClr val="accent2">
                    <a:lumMod val="75000"/>
                  </a:schemeClr>
                </a:solidFill>
                <a:latin typeface="+mn-lt"/>
              </a:rPr>
              <a:t>.  By </a:t>
            </a:r>
            <a:r>
              <a:rPr lang="en-US" sz="4400" dirty="0" smtClean="0">
                <a:solidFill>
                  <a:schemeClr val="accent3">
                    <a:lumMod val="75000"/>
                  </a:schemeClr>
                </a:solidFill>
                <a:latin typeface="+mn-lt"/>
              </a:rPr>
              <a:t>1861</a:t>
            </a:r>
            <a:r>
              <a:rPr lang="en-US" sz="4400" dirty="0" smtClean="0">
                <a:solidFill>
                  <a:schemeClr val="accent2">
                    <a:lumMod val="75000"/>
                  </a:schemeClr>
                </a:solidFill>
                <a:latin typeface="+mn-lt"/>
              </a:rPr>
              <a:t>, schooling was ‘still of very mixed quality’ and most left before they were 11.</a:t>
            </a:r>
            <a:endParaRPr lang="en-US" sz="4400" dirty="0">
              <a:solidFill>
                <a:schemeClr val="accent2">
                  <a:lumMod val="75000"/>
                </a:schemeClr>
              </a:solidFill>
              <a:latin typeface="+mn-lt"/>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12</a:t>
            </a:fld>
            <a:endParaRPr lang="en-US"/>
          </a:p>
        </p:txBody>
      </p:sp>
    </p:spTree>
    <p:extLst>
      <p:ext uri="{BB962C8B-B14F-4D97-AF65-F5344CB8AC3E}">
        <p14:creationId xmlns:p14="http://schemas.microsoft.com/office/powerpoint/2010/main" val="1065441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43"/>
            <a:ext cx="8991600" cy="1255818"/>
          </a:xfrm>
        </p:spPr>
        <p:txBody>
          <a:bodyPr>
            <a:normAutofit/>
          </a:bodyPr>
          <a:lstStyle/>
          <a:p>
            <a:r>
              <a:rPr lang="en-US" sz="4800" dirty="0" smtClean="0">
                <a:solidFill>
                  <a:schemeClr val="accent2">
                    <a:lumMod val="75000"/>
                  </a:schemeClr>
                </a:solidFill>
                <a:latin typeface="+mn-lt"/>
              </a:rPr>
              <a:t>What about the Church?</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179512" y="1412776"/>
            <a:ext cx="8856984" cy="3456384"/>
          </a:xfrm>
        </p:spPr>
        <p:txBody>
          <a:bodyPr/>
          <a:lstStyle/>
          <a:p>
            <a:pPr algn="l"/>
            <a:r>
              <a:rPr lang="en-US" sz="3600" dirty="0" smtClean="0">
                <a:solidFill>
                  <a:schemeClr val="tx1">
                    <a:lumMod val="65000"/>
                    <a:lumOff val="35000"/>
                  </a:schemeClr>
                </a:solidFill>
                <a:latin typeface="+mn-lt"/>
                <a:ea typeface="Tahoma" pitchFamily="34" charset="0"/>
                <a:cs typeface="Tahoma" pitchFamily="34" charset="0"/>
              </a:rPr>
              <a:t>The </a:t>
            </a:r>
            <a:r>
              <a:rPr lang="en-US" sz="3600" b="1" dirty="0" smtClean="0">
                <a:solidFill>
                  <a:schemeClr val="tx1">
                    <a:lumMod val="65000"/>
                    <a:lumOff val="35000"/>
                  </a:schemeClr>
                </a:solidFill>
                <a:latin typeface="+mn-lt"/>
                <a:ea typeface="Tahoma" pitchFamily="34" charset="0"/>
                <a:cs typeface="Tahoma" pitchFamily="34" charset="0"/>
              </a:rPr>
              <a:t>Anglican Church </a:t>
            </a:r>
            <a:r>
              <a:rPr lang="en-US" sz="3600" dirty="0" smtClean="0">
                <a:solidFill>
                  <a:schemeClr val="tx1">
                    <a:lumMod val="65000"/>
                    <a:lumOff val="35000"/>
                  </a:schemeClr>
                </a:solidFill>
                <a:latin typeface="+mn-lt"/>
                <a:ea typeface="Tahoma" pitchFamily="34" charset="0"/>
                <a:cs typeface="Tahoma" pitchFamily="34" charset="0"/>
              </a:rPr>
              <a:t>regarded education for all children as desirable, and aimed to provide a school in every parish.</a:t>
            </a:r>
          </a:p>
          <a:p>
            <a:pPr algn="l"/>
            <a:r>
              <a:rPr lang="en-US" sz="3600" dirty="0" smtClean="0">
                <a:solidFill>
                  <a:schemeClr val="tx1">
                    <a:lumMod val="65000"/>
                    <a:lumOff val="35000"/>
                  </a:schemeClr>
                </a:solidFill>
                <a:latin typeface="+mn-lt"/>
                <a:ea typeface="Tahoma" pitchFamily="34" charset="0"/>
                <a:cs typeface="Tahoma" pitchFamily="34" charset="0"/>
              </a:rPr>
              <a:t>And so, </a:t>
            </a:r>
          </a:p>
          <a:p>
            <a:pPr algn="l"/>
            <a:r>
              <a:rPr lang="en-US" sz="3600" dirty="0" smtClean="0">
                <a:solidFill>
                  <a:schemeClr val="tx1">
                    <a:lumMod val="65000"/>
                    <a:lumOff val="35000"/>
                  </a:schemeClr>
                </a:solidFill>
                <a:latin typeface="+mn-lt"/>
                <a:ea typeface="Tahoma" pitchFamily="34" charset="0"/>
                <a:cs typeface="Tahoma" pitchFamily="34" charset="0"/>
              </a:rPr>
              <a:t>There was a fourth ‘R’: </a:t>
            </a:r>
            <a:r>
              <a:rPr lang="en-US" sz="3600" b="1" u="sng" dirty="0" smtClean="0">
                <a:solidFill>
                  <a:schemeClr val="tx1">
                    <a:lumMod val="65000"/>
                    <a:lumOff val="35000"/>
                  </a:schemeClr>
                </a:solidFill>
                <a:latin typeface="+mn-lt"/>
                <a:ea typeface="Tahoma" pitchFamily="34" charset="0"/>
                <a:cs typeface="Tahoma" pitchFamily="34" charset="0"/>
              </a:rPr>
              <a:t>r</a:t>
            </a:r>
            <a:r>
              <a:rPr lang="en-US" sz="3600" b="1" dirty="0" smtClean="0">
                <a:solidFill>
                  <a:schemeClr val="tx1">
                    <a:lumMod val="65000"/>
                    <a:lumOff val="35000"/>
                  </a:schemeClr>
                </a:solidFill>
                <a:latin typeface="+mn-lt"/>
                <a:ea typeface="Tahoma" pitchFamily="34" charset="0"/>
                <a:cs typeface="Tahoma" pitchFamily="34" charset="0"/>
              </a:rPr>
              <a:t>eligion</a:t>
            </a:r>
            <a:r>
              <a:rPr lang="en-US" sz="3600" dirty="0" smtClean="0">
                <a:solidFill>
                  <a:schemeClr val="tx1">
                    <a:lumMod val="65000"/>
                    <a:lumOff val="35000"/>
                  </a:schemeClr>
                </a:solidFill>
                <a:latin typeface="+mn-lt"/>
                <a:ea typeface="Tahoma" pitchFamily="34" charset="0"/>
                <a:cs typeface="Tahoma" pitchFamily="34" charset="0"/>
              </a:rPr>
              <a:t>.</a:t>
            </a:r>
          </a:p>
          <a:p>
            <a:pPr algn="l"/>
            <a:endParaRPr lang="en-US" dirty="0" smtClean="0">
              <a:solidFill>
                <a:schemeClr val="tx1">
                  <a:lumMod val="65000"/>
                  <a:lumOff val="35000"/>
                </a:schemeClr>
              </a:solidFill>
              <a:latin typeface="Tahoma" pitchFamily="34" charset="0"/>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b="1"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13</a:t>
            </a:fld>
            <a:endParaRPr lang="en-US"/>
          </a:p>
        </p:txBody>
      </p:sp>
    </p:spTree>
    <p:extLst>
      <p:ext uri="{BB962C8B-B14F-4D97-AF65-F5344CB8AC3E}">
        <p14:creationId xmlns:p14="http://schemas.microsoft.com/office/powerpoint/2010/main" val="2394995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991600" cy="1196752"/>
          </a:xfrm>
        </p:spPr>
        <p:txBody>
          <a:bodyPr>
            <a:normAutofit/>
          </a:bodyPr>
          <a:lstStyle/>
          <a:p>
            <a:r>
              <a:rPr lang="en-US" sz="4800" dirty="0" smtClean="0">
                <a:solidFill>
                  <a:schemeClr val="accent2">
                    <a:lumMod val="75000"/>
                  </a:schemeClr>
                </a:solidFill>
                <a:latin typeface="+mn-lt"/>
              </a:rPr>
              <a:t>More about the Church</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179512" y="1412776"/>
            <a:ext cx="8712968" cy="3240360"/>
          </a:xfrm>
        </p:spPr>
        <p:txBody>
          <a:bodyPr>
            <a:normAutofit fontScale="85000" lnSpcReduction="20000"/>
          </a:bodyPr>
          <a:lstStyle/>
          <a:p>
            <a:pPr algn="l"/>
            <a:r>
              <a:rPr lang="en-US" sz="3900" dirty="0">
                <a:solidFill>
                  <a:schemeClr val="tx1">
                    <a:lumMod val="65000"/>
                    <a:lumOff val="35000"/>
                  </a:schemeClr>
                </a:solidFill>
                <a:latin typeface="+mn-lt"/>
                <a:ea typeface="Tahoma" pitchFamily="34" charset="0"/>
                <a:cs typeface="Tahoma" pitchFamily="34" charset="0"/>
              </a:rPr>
              <a:t>Other Christians, Roman Catholics and Jews  </a:t>
            </a:r>
            <a:r>
              <a:rPr lang="en-US" sz="3900" dirty="0" smtClean="0">
                <a:solidFill>
                  <a:schemeClr val="tx1">
                    <a:lumMod val="65000"/>
                    <a:lumOff val="35000"/>
                  </a:schemeClr>
                </a:solidFill>
                <a:latin typeface="+mn-lt"/>
                <a:ea typeface="Tahoma" pitchFamily="34" charset="0"/>
                <a:cs typeface="Tahoma" pitchFamily="34" charset="0"/>
              </a:rPr>
              <a:t>founded schools from 1814 which also taught the fourth ‘R’ – ‘Scripture and general Christian principles’ – but in a </a:t>
            </a:r>
            <a:r>
              <a:rPr lang="en-US" sz="3900" b="1" dirty="0" smtClean="0">
                <a:solidFill>
                  <a:schemeClr val="tx1">
                    <a:lumMod val="65000"/>
                    <a:lumOff val="35000"/>
                  </a:schemeClr>
                </a:solidFill>
                <a:latin typeface="+mn-lt"/>
                <a:ea typeface="Tahoma" pitchFamily="34" charset="0"/>
                <a:cs typeface="Tahoma" pitchFamily="34" charset="0"/>
              </a:rPr>
              <a:t>non-denominational</a:t>
            </a:r>
            <a:r>
              <a:rPr lang="en-US" sz="3900" dirty="0" smtClean="0">
                <a:solidFill>
                  <a:schemeClr val="tx1">
                    <a:lumMod val="65000"/>
                    <a:lumOff val="35000"/>
                  </a:schemeClr>
                </a:solidFill>
                <a:latin typeface="+mn-lt"/>
                <a:ea typeface="Tahoma" pitchFamily="34" charset="0"/>
                <a:cs typeface="Tahoma" pitchFamily="34" charset="0"/>
              </a:rPr>
              <a:t> form.</a:t>
            </a:r>
          </a:p>
          <a:p>
            <a:pPr algn="l"/>
            <a:endParaRPr lang="en-US" sz="3900" dirty="0" smtClean="0">
              <a:solidFill>
                <a:schemeClr val="tx1">
                  <a:lumMod val="65000"/>
                  <a:lumOff val="35000"/>
                </a:schemeClr>
              </a:solidFill>
              <a:latin typeface="+mn-lt"/>
              <a:ea typeface="Tahoma" pitchFamily="34" charset="0"/>
              <a:cs typeface="Tahoma" pitchFamily="34" charset="0"/>
            </a:endParaRPr>
          </a:p>
          <a:p>
            <a:pPr algn="l"/>
            <a:r>
              <a:rPr lang="en-US" sz="3900" dirty="0" smtClean="0">
                <a:solidFill>
                  <a:schemeClr val="tx1">
                    <a:lumMod val="65000"/>
                    <a:lumOff val="35000"/>
                  </a:schemeClr>
                </a:solidFill>
                <a:latin typeface="+mn-lt"/>
                <a:ea typeface="Tahoma" pitchFamily="34" charset="0"/>
                <a:cs typeface="Tahoma" pitchFamily="34" charset="0"/>
              </a:rPr>
              <a:t>A third group, but a </a:t>
            </a:r>
            <a:r>
              <a:rPr lang="en-US" sz="3900" b="1" dirty="0" smtClean="0">
                <a:solidFill>
                  <a:schemeClr val="tx1">
                    <a:lumMod val="65000"/>
                    <a:lumOff val="35000"/>
                  </a:schemeClr>
                </a:solidFill>
                <a:latin typeface="+mn-lt"/>
                <a:ea typeface="Tahoma" pitchFamily="34" charset="0"/>
                <a:cs typeface="Tahoma" pitchFamily="34" charset="0"/>
              </a:rPr>
              <a:t>tiny minority</a:t>
            </a:r>
            <a:r>
              <a:rPr lang="en-US" sz="3900" dirty="0" smtClean="0">
                <a:solidFill>
                  <a:schemeClr val="tx1">
                    <a:lumMod val="65000"/>
                    <a:lumOff val="35000"/>
                  </a:schemeClr>
                </a:solidFill>
                <a:latin typeface="+mn-lt"/>
                <a:ea typeface="Tahoma" pitchFamily="34" charset="0"/>
                <a:cs typeface="Tahoma" pitchFamily="34" charset="0"/>
              </a:rPr>
              <a:t>, wanted religion kept out of schools altogether.</a:t>
            </a:r>
            <a:endParaRPr lang="en-US" sz="3900" dirty="0">
              <a:solidFill>
                <a:schemeClr val="tx1">
                  <a:lumMod val="65000"/>
                  <a:lumOff val="35000"/>
                </a:schemeClr>
              </a:solidFill>
              <a:latin typeface="+mn-lt"/>
              <a:ea typeface="Tahoma" pitchFamily="34" charset="0"/>
              <a:cs typeface="Tahoma" pitchFamily="34" charset="0"/>
            </a:endParaRPr>
          </a:p>
          <a:p>
            <a:pPr algn="l"/>
            <a:endParaRPr lang="en-US" dirty="0">
              <a:latin typeface="Tahoma" pitchFamily="34" charset="0"/>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14</a:t>
            </a:fld>
            <a:endParaRPr lang="en-US"/>
          </a:p>
        </p:txBody>
      </p:sp>
    </p:spTree>
    <p:extLst>
      <p:ext uri="{BB962C8B-B14F-4D97-AF65-F5344CB8AC3E}">
        <p14:creationId xmlns:p14="http://schemas.microsoft.com/office/powerpoint/2010/main" val="37188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847"/>
            <a:ext cx="9144000" cy="1161906"/>
          </a:xfrm>
        </p:spPr>
        <p:txBody>
          <a:bodyPr>
            <a:normAutofit/>
          </a:bodyPr>
          <a:lstStyle/>
          <a:p>
            <a:r>
              <a:rPr lang="en-US" sz="4800" dirty="0" smtClean="0">
                <a:solidFill>
                  <a:schemeClr val="accent2">
                    <a:lumMod val="75000"/>
                  </a:schemeClr>
                </a:solidFill>
                <a:latin typeface="+mn-lt"/>
              </a:rPr>
              <a:t>The result?</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251520" y="1196752"/>
            <a:ext cx="8640960" cy="3672408"/>
          </a:xfrm>
        </p:spPr>
        <p:txBody>
          <a:bodyPr>
            <a:normAutofit/>
          </a:bodyPr>
          <a:lstStyle/>
          <a:p>
            <a:pPr algn="l"/>
            <a:r>
              <a:rPr lang="en-US" dirty="0" smtClean="0">
                <a:solidFill>
                  <a:schemeClr val="tx1">
                    <a:lumMod val="65000"/>
                    <a:lumOff val="35000"/>
                  </a:schemeClr>
                </a:solidFill>
                <a:latin typeface="+mn-lt"/>
                <a:ea typeface="Tahoma" pitchFamily="34" charset="0"/>
                <a:cs typeface="Tahoma" pitchFamily="34" charset="0"/>
              </a:rPr>
              <a:t>Competition and disagreement between the two religious groups </a:t>
            </a:r>
            <a:r>
              <a:rPr lang="en-US" b="1" dirty="0" smtClean="0">
                <a:solidFill>
                  <a:schemeClr val="tx1">
                    <a:lumMod val="65000"/>
                    <a:lumOff val="35000"/>
                  </a:schemeClr>
                </a:solidFill>
                <a:latin typeface="+mn-lt"/>
                <a:ea typeface="Tahoma" pitchFamily="34" charset="0"/>
                <a:cs typeface="Tahoma" pitchFamily="34" charset="0"/>
              </a:rPr>
              <a:t>delayed</a:t>
            </a:r>
            <a:r>
              <a:rPr lang="en-US" dirty="0" smtClean="0">
                <a:solidFill>
                  <a:schemeClr val="tx1">
                    <a:lumMod val="65000"/>
                    <a:lumOff val="35000"/>
                  </a:schemeClr>
                </a:solidFill>
                <a:latin typeface="+mn-lt"/>
                <a:ea typeface="Tahoma" pitchFamily="34" charset="0"/>
                <a:cs typeface="Tahoma" pitchFamily="34" charset="0"/>
              </a:rPr>
              <a:t> the introduction of a comprehensive school system funded by public taxation.  Instead, from 1833, the government gave annual grants to </a:t>
            </a:r>
            <a:r>
              <a:rPr lang="en-US" b="1" dirty="0" smtClean="0">
                <a:solidFill>
                  <a:schemeClr val="tx1">
                    <a:lumMod val="65000"/>
                    <a:lumOff val="35000"/>
                  </a:schemeClr>
                </a:solidFill>
                <a:latin typeface="+mn-lt"/>
                <a:ea typeface="Tahoma" pitchFamily="34" charset="0"/>
                <a:cs typeface="Tahoma" pitchFamily="34" charset="0"/>
              </a:rPr>
              <a:t>both</a:t>
            </a:r>
            <a:r>
              <a:rPr lang="en-US" dirty="0" smtClean="0">
                <a:solidFill>
                  <a:schemeClr val="tx1">
                    <a:lumMod val="65000"/>
                    <a:lumOff val="35000"/>
                  </a:schemeClr>
                </a:solidFill>
                <a:latin typeface="+mn-lt"/>
                <a:ea typeface="Tahoma" pitchFamily="34" charset="0"/>
                <a:cs typeface="Tahoma" pitchFamily="34" charset="0"/>
              </a:rPr>
              <a:t> the main religious groups towards providing schools. This was in addition to building ‘State Schools’.</a:t>
            </a:r>
            <a:endParaRPr lang="en-US"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15</a:t>
            </a:fld>
            <a:endParaRPr lang="en-US"/>
          </a:p>
        </p:txBody>
      </p:sp>
    </p:spTree>
    <p:extLst>
      <p:ext uri="{BB962C8B-B14F-4D97-AF65-F5344CB8AC3E}">
        <p14:creationId xmlns:p14="http://schemas.microsoft.com/office/powerpoint/2010/main" val="397638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 y="0"/>
            <a:ext cx="9134622" cy="1470025"/>
          </a:xfrm>
        </p:spPr>
        <p:txBody>
          <a:bodyPr>
            <a:normAutofit/>
          </a:bodyPr>
          <a:lstStyle/>
          <a:p>
            <a:r>
              <a:rPr lang="en-US" sz="4800" dirty="0" smtClean="0">
                <a:solidFill>
                  <a:schemeClr val="accent2">
                    <a:lumMod val="75000"/>
                  </a:schemeClr>
                </a:solidFill>
                <a:latin typeface="+mn-lt"/>
              </a:rPr>
              <a:t>Resistance to change</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323528" y="1124744"/>
            <a:ext cx="8712968" cy="3980656"/>
          </a:xfrm>
        </p:spPr>
        <p:txBody>
          <a:bodyPr>
            <a:normAutofit lnSpcReduction="10000"/>
          </a:bodyPr>
          <a:lstStyle/>
          <a:p>
            <a:pPr algn="l"/>
            <a:r>
              <a:rPr lang="en-US" dirty="0" smtClean="0">
                <a:solidFill>
                  <a:schemeClr val="tx1">
                    <a:lumMod val="65000"/>
                    <a:lumOff val="35000"/>
                  </a:schemeClr>
                </a:solidFill>
                <a:latin typeface="+mn-lt"/>
                <a:ea typeface="Tahoma" pitchFamily="34" charset="0"/>
                <a:cs typeface="Tahoma" pitchFamily="34" charset="0"/>
              </a:rPr>
              <a:t>While there was resistance to the very idea of educating England’s lower classes, there was also resistance to the thought of </a:t>
            </a:r>
            <a:r>
              <a:rPr lang="en-US" dirty="0" err="1" smtClean="0">
                <a:solidFill>
                  <a:schemeClr val="tx1">
                    <a:lumMod val="65000"/>
                    <a:lumOff val="35000"/>
                  </a:schemeClr>
                </a:solidFill>
                <a:latin typeface="+mn-lt"/>
                <a:ea typeface="Tahoma" pitchFamily="34" charset="0"/>
                <a:cs typeface="Tahoma" pitchFamily="34" charset="0"/>
              </a:rPr>
              <a:t>modernising</a:t>
            </a:r>
            <a:r>
              <a:rPr lang="en-US" dirty="0" smtClean="0">
                <a:solidFill>
                  <a:schemeClr val="tx1">
                    <a:lumMod val="65000"/>
                    <a:lumOff val="35000"/>
                  </a:schemeClr>
                </a:solidFill>
                <a:latin typeface="+mn-lt"/>
                <a:ea typeface="Tahoma" pitchFamily="34" charset="0"/>
                <a:cs typeface="Tahoma" pitchFamily="34" charset="0"/>
              </a:rPr>
              <a:t> the curriculum in schools for the middle and upper classes, but gradually changes began to be made – science, mathematics, modern languages…….</a:t>
            </a:r>
          </a:p>
          <a:p>
            <a:pPr algn="l"/>
            <a:r>
              <a:rPr lang="en-US" dirty="0" smtClean="0">
                <a:solidFill>
                  <a:schemeClr val="tx1">
                    <a:lumMod val="65000"/>
                    <a:lumOff val="35000"/>
                  </a:schemeClr>
                </a:solidFill>
                <a:latin typeface="+mn-lt"/>
                <a:ea typeface="Tahoma" pitchFamily="34" charset="0"/>
                <a:cs typeface="Tahoma" pitchFamily="34" charset="0"/>
              </a:rPr>
              <a:t>By the 1840s, forces for change to the curriculum came in a variety of ways.</a:t>
            </a:r>
            <a:endParaRPr lang="en-US"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16</a:t>
            </a:fld>
            <a:endParaRPr lang="en-US"/>
          </a:p>
        </p:txBody>
      </p:sp>
    </p:spTree>
    <p:extLst>
      <p:ext uri="{BB962C8B-B14F-4D97-AF65-F5344CB8AC3E}">
        <p14:creationId xmlns:p14="http://schemas.microsoft.com/office/powerpoint/2010/main" val="1029495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991600" cy="1196752"/>
          </a:xfrm>
        </p:spPr>
        <p:txBody>
          <a:bodyPr>
            <a:normAutofit/>
          </a:bodyPr>
          <a:lstStyle/>
          <a:p>
            <a:r>
              <a:rPr lang="en-US" sz="4800" dirty="0" smtClean="0">
                <a:solidFill>
                  <a:schemeClr val="accent2">
                    <a:lumMod val="75000"/>
                  </a:schemeClr>
                </a:solidFill>
                <a:latin typeface="+mn-lt"/>
              </a:rPr>
              <a:t>Forces for change</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395536" y="1124744"/>
            <a:ext cx="8568952" cy="3980656"/>
          </a:xfrm>
        </p:spPr>
        <p:txBody>
          <a:bodyPr>
            <a:normAutofit lnSpcReduction="10000"/>
          </a:bodyPr>
          <a:lstStyle/>
          <a:p>
            <a:pPr algn="l"/>
            <a:r>
              <a:rPr lang="en-US" dirty="0" smtClean="0">
                <a:solidFill>
                  <a:schemeClr val="tx1">
                    <a:lumMod val="65000"/>
                    <a:lumOff val="35000"/>
                  </a:schemeClr>
                </a:solidFill>
                <a:latin typeface="+mn-lt"/>
                <a:ea typeface="Tahoma" pitchFamily="34" charset="0"/>
                <a:cs typeface="Tahoma" pitchFamily="34" charset="0"/>
              </a:rPr>
              <a:t>Elsewhere in Western Europe, great advances had been made in science and in the study of literature</a:t>
            </a:r>
            <a:r>
              <a:rPr lang="en-US" dirty="0">
                <a:solidFill>
                  <a:schemeClr val="tx1">
                    <a:lumMod val="65000"/>
                    <a:lumOff val="35000"/>
                  </a:schemeClr>
                </a:solidFill>
                <a:latin typeface="+mn-lt"/>
                <a:ea typeface="Tahoma" pitchFamily="34" charset="0"/>
                <a:cs typeface="Tahoma" pitchFamily="34" charset="0"/>
              </a:rPr>
              <a:t> </a:t>
            </a:r>
            <a:r>
              <a:rPr lang="en-US" dirty="0" smtClean="0">
                <a:solidFill>
                  <a:schemeClr val="tx1">
                    <a:lumMod val="65000"/>
                    <a:lumOff val="35000"/>
                  </a:schemeClr>
                </a:solidFill>
                <a:latin typeface="+mn-lt"/>
                <a:ea typeface="Tahoma" pitchFamily="34" charset="0"/>
                <a:cs typeface="Tahoma" pitchFamily="34" charset="0"/>
              </a:rPr>
              <a:t>–  this had been successfully resisted in England!    but…..</a:t>
            </a:r>
          </a:p>
          <a:p>
            <a:pPr algn="l"/>
            <a:r>
              <a:rPr lang="en-US" dirty="0" smtClean="0">
                <a:solidFill>
                  <a:schemeClr val="tx1">
                    <a:lumMod val="65000"/>
                    <a:lumOff val="35000"/>
                  </a:schemeClr>
                </a:solidFill>
                <a:latin typeface="+mn-lt"/>
                <a:ea typeface="Tahoma" pitchFamily="34" charset="0"/>
                <a:cs typeface="Tahoma" pitchFamily="34" charset="0"/>
              </a:rPr>
              <a:t>The establishment of the </a:t>
            </a:r>
            <a:r>
              <a:rPr lang="en-US" b="1" dirty="0" smtClean="0">
                <a:solidFill>
                  <a:schemeClr val="tx1">
                    <a:lumMod val="65000"/>
                    <a:lumOff val="35000"/>
                  </a:schemeClr>
                </a:solidFill>
                <a:latin typeface="+mn-lt"/>
                <a:ea typeface="Tahoma" pitchFamily="34" charset="0"/>
                <a:cs typeface="Tahoma" pitchFamily="34" charset="0"/>
              </a:rPr>
              <a:t>Civil Service Commission</a:t>
            </a:r>
            <a:r>
              <a:rPr lang="en-US" dirty="0" smtClean="0">
                <a:solidFill>
                  <a:schemeClr val="tx1">
                    <a:lumMod val="65000"/>
                    <a:lumOff val="35000"/>
                  </a:schemeClr>
                </a:solidFill>
                <a:latin typeface="+mn-lt"/>
                <a:ea typeface="Tahoma" pitchFamily="34" charset="0"/>
                <a:cs typeface="Tahoma" pitchFamily="34" charset="0"/>
              </a:rPr>
              <a:t> and the </a:t>
            </a:r>
            <a:r>
              <a:rPr lang="en-US" b="1" dirty="0" smtClean="0">
                <a:solidFill>
                  <a:schemeClr val="tx1">
                    <a:lumMod val="65000"/>
                    <a:lumOff val="35000"/>
                  </a:schemeClr>
                </a:solidFill>
                <a:latin typeface="+mn-lt"/>
                <a:ea typeface="Tahoma" pitchFamily="34" charset="0"/>
                <a:cs typeface="Tahoma" pitchFamily="34" charset="0"/>
              </a:rPr>
              <a:t>Board of Military Education </a:t>
            </a:r>
            <a:r>
              <a:rPr lang="en-US" dirty="0" smtClean="0">
                <a:solidFill>
                  <a:schemeClr val="tx1">
                    <a:lumMod val="65000"/>
                    <a:lumOff val="35000"/>
                  </a:schemeClr>
                </a:solidFill>
                <a:latin typeface="+mn-lt"/>
                <a:ea typeface="Tahoma" pitchFamily="34" charset="0"/>
                <a:cs typeface="Tahoma" pitchFamily="34" charset="0"/>
              </a:rPr>
              <a:t>compelled boys’ schools to give more priority to </a:t>
            </a:r>
            <a:r>
              <a:rPr lang="en-US" b="1" dirty="0" smtClean="0">
                <a:solidFill>
                  <a:schemeClr val="tx1">
                    <a:lumMod val="65000"/>
                    <a:lumOff val="35000"/>
                  </a:schemeClr>
                </a:solidFill>
                <a:latin typeface="+mn-lt"/>
                <a:ea typeface="Tahoma" pitchFamily="34" charset="0"/>
                <a:cs typeface="Tahoma" pitchFamily="34" charset="0"/>
              </a:rPr>
              <a:t>mathematics and modern languages.</a:t>
            </a:r>
            <a:endParaRPr lang="en-US" b="1"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17</a:t>
            </a:fld>
            <a:endParaRPr lang="en-US"/>
          </a:p>
        </p:txBody>
      </p:sp>
    </p:spTree>
    <p:extLst>
      <p:ext uri="{BB962C8B-B14F-4D97-AF65-F5344CB8AC3E}">
        <p14:creationId xmlns:p14="http://schemas.microsoft.com/office/powerpoint/2010/main" val="2424172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991600" cy="1124744"/>
          </a:xfrm>
        </p:spPr>
        <p:txBody>
          <a:bodyPr>
            <a:normAutofit/>
          </a:bodyPr>
          <a:lstStyle/>
          <a:p>
            <a:r>
              <a:rPr lang="en-US" sz="4800" dirty="0" smtClean="0">
                <a:solidFill>
                  <a:schemeClr val="accent2">
                    <a:lumMod val="75000"/>
                  </a:schemeClr>
                </a:solidFill>
                <a:latin typeface="+mn-lt"/>
              </a:rPr>
              <a:t>More forces for change</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323528" y="836712"/>
            <a:ext cx="8640960" cy="4268688"/>
          </a:xfrm>
        </p:spPr>
        <p:txBody>
          <a:bodyPr>
            <a:normAutofit fontScale="92500" lnSpcReduction="10000"/>
          </a:bodyPr>
          <a:lstStyle/>
          <a:p>
            <a:pPr algn="l"/>
            <a:r>
              <a:rPr lang="en-US" dirty="0" smtClean="0">
                <a:solidFill>
                  <a:schemeClr val="tx1">
                    <a:lumMod val="65000"/>
                    <a:lumOff val="35000"/>
                  </a:schemeClr>
                </a:solidFill>
                <a:latin typeface="+mn-lt"/>
                <a:ea typeface="Tahoma" pitchFamily="34" charset="0"/>
                <a:cs typeface="Tahoma" pitchFamily="34" charset="0"/>
              </a:rPr>
              <a:t>Responding to parent pressure and the requirements of </a:t>
            </a:r>
            <a:r>
              <a:rPr lang="en-US" b="1" dirty="0" smtClean="0">
                <a:solidFill>
                  <a:schemeClr val="tx1">
                    <a:lumMod val="65000"/>
                    <a:lumOff val="35000"/>
                  </a:schemeClr>
                </a:solidFill>
                <a:latin typeface="+mn-lt"/>
                <a:ea typeface="Tahoma" pitchFamily="34" charset="0"/>
                <a:cs typeface="Tahoma" pitchFamily="34" charset="0"/>
              </a:rPr>
              <a:t>external</a:t>
            </a:r>
            <a:r>
              <a:rPr lang="en-US" dirty="0" smtClean="0">
                <a:solidFill>
                  <a:schemeClr val="tx1">
                    <a:lumMod val="65000"/>
                    <a:lumOff val="35000"/>
                  </a:schemeClr>
                </a:solidFill>
                <a:latin typeface="+mn-lt"/>
                <a:ea typeface="Tahoma" pitchFamily="34" charset="0"/>
                <a:cs typeface="Tahoma" pitchFamily="34" charset="0"/>
              </a:rPr>
              <a:t> examinations, the curriculum for the wealthier was changing.  Externally-set exams included:</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London Matriculation Examination</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Indian Civil Service Examination (1855)</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Oxford Local Examinations (1857)</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Cambridge Local Examinations (1858)</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London College of Preceptors Exams (1846)</a:t>
            </a:r>
          </a:p>
          <a:p>
            <a:pPr marL="457200" indent="-457200" algn="l">
              <a:buFont typeface="Arial" pitchFamily="34" charset="0"/>
              <a:buChar char="•"/>
            </a:pPr>
            <a:endParaRPr lang="en-US" dirty="0" smtClean="0">
              <a:solidFill>
                <a:schemeClr val="tx1">
                  <a:lumMod val="65000"/>
                  <a:lumOff val="35000"/>
                </a:schemeClr>
              </a:solidFill>
              <a:latin typeface="Tahoma" pitchFamily="34" charset="0"/>
              <a:ea typeface="Tahoma" pitchFamily="34" charset="0"/>
              <a:cs typeface="Tahoma" pitchFamily="34" charset="0"/>
            </a:endParaRPr>
          </a:p>
          <a:p>
            <a:pPr marL="457200" indent="-457200" algn="l">
              <a:buFont typeface="Arial" pitchFamily="34" charset="0"/>
              <a:buChar char="•"/>
            </a:pPr>
            <a:endParaRPr lang="en-US" dirty="0">
              <a:solidFill>
                <a:schemeClr val="tx1">
                  <a:lumMod val="65000"/>
                  <a:lumOff val="35000"/>
                </a:schemeClr>
              </a:solidFill>
              <a:latin typeface="Tahoma" pitchFamily="34" charset="0"/>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18</a:t>
            </a:fld>
            <a:endParaRPr lang="en-US"/>
          </a:p>
        </p:txBody>
      </p:sp>
    </p:spTree>
    <p:extLst>
      <p:ext uri="{BB962C8B-B14F-4D97-AF65-F5344CB8AC3E}">
        <p14:creationId xmlns:p14="http://schemas.microsoft.com/office/powerpoint/2010/main" val="2217592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96752"/>
          </a:xfrm>
        </p:spPr>
        <p:txBody>
          <a:bodyPr>
            <a:normAutofit/>
          </a:bodyPr>
          <a:lstStyle/>
          <a:p>
            <a:r>
              <a:rPr lang="en-US" sz="4800" dirty="0" smtClean="0">
                <a:solidFill>
                  <a:schemeClr val="accent2">
                    <a:lumMod val="75000"/>
                  </a:schemeClr>
                </a:solidFill>
                <a:latin typeface="+mn-lt"/>
              </a:rPr>
              <a:t>Pressure from (and for) women</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323528" y="980728"/>
            <a:ext cx="8640960" cy="4104456"/>
          </a:xfrm>
        </p:spPr>
        <p:txBody>
          <a:bodyPr>
            <a:normAutofit lnSpcReduction="10000"/>
          </a:bodyPr>
          <a:lstStyle/>
          <a:p>
            <a:pPr algn="l"/>
            <a:r>
              <a:rPr lang="en-US" dirty="0" smtClean="0">
                <a:solidFill>
                  <a:schemeClr val="tx1">
                    <a:lumMod val="65000"/>
                    <a:lumOff val="35000"/>
                  </a:schemeClr>
                </a:solidFill>
                <a:latin typeface="+mn-lt"/>
                <a:ea typeface="Tahoma" pitchFamily="34" charset="0"/>
                <a:cs typeface="Tahoma" pitchFamily="34" charset="0"/>
              </a:rPr>
              <a:t>A movement for better education for girls and women began in 1843:</a:t>
            </a:r>
          </a:p>
          <a:p>
            <a:pPr marL="457200" indent="-457200" algn="l">
              <a:buFont typeface="Arial" pitchFamily="34" charset="0"/>
              <a:buChar char="•"/>
            </a:pPr>
            <a:r>
              <a:rPr lang="en-US" sz="2800" b="1" dirty="0" smtClean="0">
                <a:solidFill>
                  <a:schemeClr val="tx1">
                    <a:lumMod val="65000"/>
                    <a:lumOff val="35000"/>
                  </a:schemeClr>
                </a:solidFill>
                <a:latin typeface="+mn-lt"/>
                <a:ea typeface="Tahoma" pitchFamily="34" charset="0"/>
                <a:cs typeface="Tahoma" pitchFamily="34" charset="0"/>
              </a:rPr>
              <a:t>Governesses’ Benevolent Institution </a:t>
            </a:r>
            <a:r>
              <a:rPr lang="en-US" dirty="0" smtClean="0">
                <a:solidFill>
                  <a:schemeClr val="tx1">
                    <a:lumMod val="65000"/>
                    <a:lumOff val="35000"/>
                  </a:schemeClr>
                </a:solidFill>
                <a:latin typeface="+mn-lt"/>
                <a:ea typeface="Tahoma" pitchFamily="34" charset="0"/>
                <a:cs typeface="Tahoma" pitchFamily="34" charset="0"/>
              </a:rPr>
              <a:t>- </a:t>
            </a:r>
            <a:r>
              <a:rPr lang="en-US" sz="2800" dirty="0" smtClean="0">
                <a:solidFill>
                  <a:schemeClr val="tx1">
                    <a:lumMod val="65000"/>
                    <a:lumOff val="35000"/>
                  </a:schemeClr>
                </a:solidFill>
                <a:latin typeface="+mn-lt"/>
                <a:ea typeface="Tahoma" pitchFamily="34" charset="0"/>
                <a:cs typeface="Tahoma" pitchFamily="34" charset="0"/>
              </a:rPr>
              <a:t>examinations and certificates for governesses</a:t>
            </a:r>
          </a:p>
          <a:p>
            <a:pPr marL="457200" indent="-457200" algn="l">
              <a:buFont typeface="Arial" pitchFamily="34" charset="0"/>
              <a:buChar char="•"/>
            </a:pPr>
            <a:r>
              <a:rPr lang="en-US" sz="2800" b="1" dirty="0" smtClean="0">
                <a:solidFill>
                  <a:schemeClr val="tx1">
                    <a:lumMod val="65000"/>
                    <a:lumOff val="35000"/>
                  </a:schemeClr>
                </a:solidFill>
                <a:latin typeface="+mn-lt"/>
                <a:ea typeface="Tahoma" pitchFamily="34" charset="0"/>
                <a:cs typeface="Tahoma" pitchFamily="34" charset="0"/>
              </a:rPr>
              <a:t>Queen’s College</a:t>
            </a:r>
            <a:r>
              <a:rPr lang="en-US" sz="2800" dirty="0" smtClean="0">
                <a:solidFill>
                  <a:schemeClr val="tx1">
                    <a:lumMod val="65000"/>
                    <a:lumOff val="35000"/>
                  </a:schemeClr>
                </a:solidFill>
                <a:latin typeface="+mn-lt"/>
                <a:ea typeface="Tahoma" pitchFamily="34" charset="0"/>
                <a:cs typeface="Tahoma" pitchFamily="34" charset="0"/>
              </a:rPr>
              <a:t>, London and Bedford College – subjects taught by specialists.</a:t>
            </a:r>
          </a:p>
          <a:p>
            <a:pPr marL="457200" indent="-457200" algn="l">
              <a:buFont typeface="Arial" pitchFamily="34" charset="0"/>
              <a:buChar char="•"/>
            </a:pPr>
            <a:r>
              <a:rPr lang="en-US" sz="2800" dirty="0" smtClean="0">
                <a:solidFill>
                  <a:schemeClr val="tx1">
                    <a:lumMod val="65000"/>
                    <a:lumOff val="35000"/>
                  </a:schemeClr>
                </a:solidFill>
                <a:latin typeface="+mn-lt"/>
                <a:ea typeface="Tahoma" pitchFamily="34" charset="0"/>
                <a:cs typeface="Tahoma" pitchFamily="34" charset="0"/>
              </a:rPr>
              <a:t>Miss Beale and Miss Buss (educated at Queen’s College) became </a:t>
            </a:r>
            <a:r>
              <a:rPr lang="en-US" sz="2800" b="1" dirty="0" smtClean="0">
                <a:solidFill>
                  <a:schemeClr val="tx1">
                    <a:lumMod val="65000"/>
                    <a:lumOff val="35000"/>
                  </a:schemeClr>
                </a:solidFill>
                <a:latin typeface="+mn-lt"/>
                <a:ea typeface="Tahoma" pitchFamily="34" charset="0"/>
                <a:cs typeface="Tahoma" pitchFamily="34" charset="0"/>
              </a:rPr>
              <a:t>influential headteachers </a:t>
            </a:r>
            <a:r>
              <a:rPr lang="en-US" sz="2800" dirty="0" smtClean="0">
                <a:solidFill>
                  <a:schemeClr val="tx1">
                    <a:lumMod val="65000"/>
                    <a:lumOff val="35000"/>
                  </a:schemeClr>
                </a:solidFill>
                <a:latin typeface="+mn-lt"/>
                <a:ea typeface="Tahoma" pitchFamily="34" charset="0"/>
                <a:cs typeface="Tahoma" pitchFamily="34" charset="0"/>
              </a:rPr>
              <a:t>from the 1850s.</a:t>
            </a:r>
            <a:endParaRPr lang="en-US" sz="2800"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19</a:t>
            </a:fld>
            <a:endParaRPr lang="en-US"/>
          </a:p>
        </p:txBody>
      </p:sp>
    </p:spTree>
    <p:extLst>
      <p:ext uri="{BB962C8B-B14F-4D97-AF65-F5344CB8AC3E}">
        <p14:creationId xmlns:p14="http://schemas.microsoft.com/office/powerpoint/2010/main" val="419246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solidFill>
                  <a:schemeClr val="accent2">
                    <a:lumMod val="75000"/>
                  </a:schemeClr>
                </a:solidFill>
                <a:latin typeface="+mn-lt"/>
              </a:rPr>
              <a:t>What is the Curriculum?</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0" y="1484784"/>
            <a:ext cx="9144000" cy="3528392"/>
          </a:xfrm>
        </p:spPr>
        <p:txBody>
          <a:bodyPr>
            <a:normAutofit fontScale="92500"/>
          </a:bodyPr>
          <a:lstStyle/>
          <a:p>
            <a:pPr marL="0" indent="0">
              <a:buNone/>
            </a:pPr>
            <a:r>
              <a:rPr lang="en-US" sz="3600" dirty="0" smtClean="0">
                <a:solidFill>
                  <a:schemeClr val="tx1">
                    <a:lumMod val="65000"/>
                    <a:lumOff val="35000"/>
                  </a:schemeClr>
                </a:solidFill>
                <a:latin typeface="Tahoma" pitchFamily="34" charset="0"/>
                <a:ea typeface="Tahoma" pitchFamily="34" charset="0"/>
                <a:cs typeface="Tahoma" pitchFamily="34" charset="0"/>
              </a:rPr>
              <a:t>  </a:t>
            </a:r>
            <a:r>
              <a:rPr lang="en-US" sz="4800" dirty="0" smtClean="0">
                <a:solidFill>
                  <a:schemeClr val="tx1">
                    <a:lumMod val="65000"/>
                    <a:lumOff val="35000"/>
                  </a:schemeClr>
                </a:solidFill>
                <a:latin typeface="+mn-lt"/>
                <a:ea typeface="Tahoma" pitchFamily="34" charset="0"/>
                <a:cs typeface="Tahoma" pitchFamily="34" charset="0"/>
              </a:rPr>
              <a:t>All </a:t>
            </a:r>
            <a:r>
              <a:rPr lang="en-US" sz="4800" dirty="0">
                <a:solidFill>
                  <a:schemeClr val="tx1">
                    <a:lumMod val="65000"/>
                    <a:lumOff val="35000"/>
                  </a:schemeClr>
                </a:solidFill>
                <a:latin typeface="+mn-lt"/>
                <a:ea typeface="Tahoma" pitchFamily="34" charset="0"/>
                <a:cs typeface="Tahoma" pitchFamily="34" charset="0"/>
              </a:rPr>
              <a:t>the learning which is planned and </a:t>
            </a:r>
            <a:endParaRPr lang="en-US" sz="4800" dirty="0" smtClean="0">
              <a:solidFill>
                <a:schemeClr val="tx1">
                  <a:lumMod val="65000"/>
                  <a:lumOff val="35000"/>
                </a:schemeClr>
              </a:solidFill>
              <a:latin typeface="+mn-lt"/>
              <a:ea typeface="Tahoma" pitchFamily="34" charset="0"/>
              <a:cs typeface="Tahoma" pitchFamily="34" charset="0"/>
            </a:endParaRPr>
          </a:p>
          <a:p>
            <a:pPr marL="0" indent="0">
              <a:buNone/>
            </a:pPr>
            <a:r>
              <a:rPr lang="en-US" sz="4800" dirty="0">
                <a:solidFill>
                  <a:schemeClr val="tx1">
                    <a:lumMod val="65000"/>
                    <a:lumOff val="35000"/>
                  </a:schemeClr>
                </a:solidFill>
                <a:latin typeface="+mn-lt"/>
                <a:ea typeface="Tahoma" pitchFamily="34" charset="0"/>
                <a:cs typeface="Tahoma" pitchFamily="34" charset="0"/>
              </a:rPr>
              <a:t> </a:t>
            </a:r>
            <a:r>
              <a:rPr lang="en-US" sz="4800" dirty="0" smtClean="0">
                <a:solidFill>
                  <a:schemeClr val="tx1">
                    <a:lumMod val="65000"/>
                    <a:lumOff val="35000"/>
                  </a:schemeClr>
                </a:solidFill>
                <a:latin typeface="+mn-lt"/>
                <a:ea typeface="Tahoma" pitchFamily="34" charset="0"/>
                <a:cs typeface="Tahoma" pitchFamily="34" charset="0"/>
              </a:rPr>
              <a:t> guided </a:t>
            </a:r>
            <a:r>
              <a:rPr lang="en-US" sz="4800" dirty="0">
                <a:solidFill>
                  <a:schemeClr val="tx1">
                    <a:lumMod val="65000"/>
                    <a:lumOff val="35000"/>
                  </a:schemeClr>
                </a:solidFill>
                <a:latin typeface="+mn-lt"/>
                <a:ea typeface="Tahoma" pitchFamily="34" charset="0"/>
                <a:cs typeface="Tahoma" pitchFamily="34" charset="0"/>
              </a:rPr>
              <a:t>by the school, whether it is </a:t>
            </a:r>
            <a:r>
              <a:rPr lang="en-US" sz="4800" dirty="0" smtClean="0">
                <a:solidFill>
                  <a:schemeClr val="tx1">
                    <a:lumMod val="65000"/>
                    <a:lumOff val="35000"/>
                  </a:schemeClr>
                </a:solidFill>
                <a:latin typeface="+mn-lt"/>
                <a:ea typeface="Tahoma" pitchFamily="34" charset="0"/>
                <a:cs typeface="Tahoma" pitchFamily="34" charset="0"/>
              </a:rPr>
              <a:t> </a:t>
            </a:r>
          </a:p>
          <a:p>
            <a:pPr marL="0" indent="0">
              <a:buNone/>
            </a:pPr>
            <a:r>
              <a:rPr lang="en-US" sz="4800" dirty="0">
                <a:solidFill>
                  <a:schemeClr val="tx1">
                    <a:lumMod val="65000"/>
                    <a:lumOff val="35000"/>
                  </a:schemeClr>
                </a:solidFill>
                <a:latin typeface="+mn-lt"/>
                <a:ea typeface="Tahoma" pitchFamily="34" charset="0"/>
                <a:cs typeface="Tahoma" pitchFamily="34" charset="0"/>
              </a:rPr>
              <a:t> </a:t>
            </a:r>
            <a:r>
              <a:rPr lang="en-US" sz="4800" dirty="0" smtClean="0">
                <a:solidFill>
                  <a:schemeClr val="tx1">
                    <a:lumMod val="65000"/>
                    <a:lumOff val="35000"/>
                  </a:schemeClr>
                </a:solidFill>
                <a:latin typeface="+mn-lt"/>
                <a:ea typeface="Tahoma" pitchFamily="34" charset="0"/>
                <a:cs typeface="Tahoma" pitchFamily="34" charset="0"/>
              </a:rPr>
              <a:t> carried on in </a:t>
            </a:r>
            <a:r>
              <a:rPr lang="en-US" sz="4800" dirty="0">
                <a:solidFill>
                  <a:schemeClr val="tx1">
                    <a:lumMod val="65000"/>
                    <a:lumOff val="35000"/>
                  </a:schemeClr>
                </a:solidFill>
                <a:latin typeface="+mn-lt"/>
                <a:ea typeface="Tahoma" pitchFamily="34" charset="0"/>
                <a:cs typeface="Tahoma" pitchFamily="34" charset="0"/>
              </a:rPr>
              <a:t>groups or </a:t>
            </a:r>
            <a:r>
              <a:rPr lang="en-US" sz="4800" dirty="0" smtClean="0">
                <a:solidFill>
                  <a:schemeClr val="tx1">
                    <a:lumMod val="65000"/>
                    <a:lumOff val="35000"/>
                  </a:schemeClr>
                </a:solidFill>
                <a:latin typeface="+mn-lt"/>
                <a:ea typeface="Tahoma" pitchFamily="34" charset="0"/>
                <a:cs typeface="Tahoma" pitchFamily="34" charset="0"/>
              </a:rPr>
              <a:t>individually,     </a:t>
            </a:r>
          </a:p>
          <a:p>
            <a:pPr marL="0" indent="0">
              <a:buNone/>
            </a:pPr>
            <a:r>
              <a:rPr lang="en-US" sz="4800" dirty="0">
                <a:solidFill>
                  <a:schemeClr val="tx1">
                    <a:lumMod val="65000"/>
                    <a:lumOff val="35000"/>
                  </a:schemeClr>
                </a:solidFill>
                <a:latin typeface="+mn-lt"/>
                <a:ea typeface="Tahoma" pitchFamily="34" charset="0"/>
                <a:cs typeface="Tahoma" pitchFamily="34" charset="0"/>
              </a:rPr>
              <a:t> </a:t>
            </a:r>
            <a:r>
              <a:rPr lang="en-US" sz="4800" dirty="0" smtClean="0">
                <a:solidFill>
                  <a:schemeClr val="tx1">
                    <a:lumMod val="65000"/>
                    <a:lumOff val="35000"/>
                  </a:schemeClr>
                </a:solidFill>
                <a:latin typeface="+mn-lt"/>
                <a:ea typeface="Tahoma" pitchFamily="34" charset="0"/>
                <a:cs typeface="Tahoma" pitchFamily="34" charset="0"/>
              </a:rPr>
              <a:t> inside </a:t>
            </a:r>
            <a:r>
              <a:rPr lang="en-US" sz="4800" dirty="0">
                <a:solidFill>
                  <a:schemeClr val="tx1">
                    <a:lumMod val="65000"/>
                    <a:lumOff val="35000"/>
                  </a:schemeClr>
                </a:solidFill>
                <a:latin typeface="+mn-lt"/>
                <a:ea typeface="Tahoma" pitchFamily="34" charset="0"/>
                <a:cs typeface="Tahoma" pitchFamily="34" charset="0"/>
              </a:rPr>
              <a:t>or outside the </a:t>
            </a:r>
            <a:r>
              <a:rPr lang="en-US" sz="4800" dirty="0" smtClean="0">
                <a:solidFill>
                  <a:schemeClr val="tx1">
                    <a:lumMod val="65000"/>
                    <a:lumOff val="35000"/>
                  </a:schemeClr>
                </a:solidFill>
                <a:latin typeface="+mn-lt"/>
                <a:ea typeface="Tahoma" pitchFamily="34" charset="0"/>
                <a:cs typeface="Tahoma" pitchFamily="34" charset="0"/>
              </a:rPr>
              <a:t>school</a:t>
            </a:r>
            <a:r>
              <a:rPr lang="en-US" sz="4800" dirty="0">
                <a:solidFill>
                  <a:schemeClr val="tx1">
                    <a:lumMod val="65000"/>
                    <a:lumOff val="35000"/>
                  </a:schemeClr>
                </a:solidFill>
                <a:latin typeface="+mn-lt"/>
              </a:rPr>
              <a:t>.</a:t>
            </a:r>
            <a:endParaRPr lang="en-GB" sz="4800" dirty="0">
              <a:solidFill>
                <a:schemeClr val="tx1">
                  <a:lumMod val="65000"/>
                  <a:lumOff val="35000"/>
                </a:schemeClr>
              </a:solidFill>
              <a:latin typeface="+mn-lt"/>
            </a:endParaRPr>
          </a:p>
        </p:txBody>
      </p:sp>
      <p:sp>
        <p:nvSpPr>
          <p:cNvPr id="4" name="Date Placeholder 3"/>
          <p:cNvSpPr>
            <a:spLocks noGrp="1"/>
          </p:cNvSpPr>
          <p:nvPr>
            <p:ph type="dt" sz="half" idx="2"/>
          </p:nvPr>
        </p:nvSpPr>
        <p:spPr/>
        <p:txBody>
          <a:bodyPr/>
          <a:lstStyle/>
          <a:p>
            <a:r>
              <a:rPr lang="en-US" dirty="0" smtClean="0"/>
              <a:t>MAY 2012</a:t>
            </a:r>
            <a:endParaRPr lang="en-US" dirty="0"/>
          </a:p>
        </p:txBody>
      </p:sp>
      <p:sp>
        <p:nvSpPr>
          <p:cNvPr id="5" name="Footer Placeholder 4"/>
          <p:cNvSpPr>
            <a:spLocks noGrp="1"/>
          </p:cNvSpPr>
          <p:nvPr>
            <p:ph type="ftr" sz="quarter" idx="3"/>
          </p:nvPr>
        </p:nvSpPr>
        <p:spPr/>
        <p:txBody>
          <a:bodyPr/>
          <a:lstStyle/>
          <a:p>
            <a:r>
              <a:rPr lang="en-US" dirty="0" smtClean="0"/>
              <a:t>MICHIGAN</a:t>
            </a:r>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2</a:t>
            </a:fld>
            <a:endParaRPr lang="en-US" dirty="0"/>
          </a:p>
        </p:txBody>
      </p:sp>
    </p:spTree>
    <p:extLst>
      <p:ext uri="{BB962C8B-B14F-4D97-AF65-F5344CB8AC3E}">
        <p14:creationId xmlns:p14="http://schemas.microsoft.com/office/powerpoint/2010/main" val="2412101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56" y="-24635"/>
            <a:ext cx="8991600" cy="1221388"/>
          </a:xfrm>
        </p:spPr>
        <p:txBody>
          <a:bodyPr>
            <a:normAutofit/>
          </a:bodyPr>
          <a:lstStyle/>
          <a:p>
            <a:r>
              <a:rPr lang="en-US" sz="4400" dirty="0" smtClean="0">
                <a:solidFill>
                  <a:schemeClr val="accent2">
                    <a:lumMod val="75000"/>
                  </a:schemeClr>
                </a:solidFill>
                <a:latin typeface="+mn-lt"/>
              </a:rPr>
              <a:t>Three classes- three commissions</a:t>
            </a:r>
            <a:endParaRPr lang="en-US" sz="4400" dirty="0">
              <a:solidFill>
                <a:schemeClr val="accent2">
                  <a:lumMod val="75000"/>
                </a:schemeClr>
              </a:solidFill>
              <a:latin typeface="+mn-lt"/>
            </a:endParaRPr>
          </a:p>
        </p:txBody>
      </p:sp>
      <p:sp>
        <p:nvSpPr>
          <p:cNvPr id="3" name="Subtitle 2"/>
          <p:cNvSpPr>
            <a:spLocks noGrp="1"/>
          </p:cNvSpPr>
          <p:nvPr>
            <p:ph type="subTitle" idx="1"/>
          </p:nvPr>
        </p:nvSpPr>
        <p:spPr>
          <a:xfrm>
            <a:off x="323528" y="1196752"/>
            <a:ext cx="8424936" cy="3908648"/>
          </a:xfrm>
        </p:spPr>
        <p:txBody>
          <a:bodyPr/>
          <a:lstStyle/>
          <a:p>
            <a:pPr algn="l"/>
            <a:r>
              <a:rPr lang="en-US" dirty="0" smtClean="0">
                <a:solidFill>
                  <a:schemeClr val="tx1">
                    <a:lumMod val="65000"/>
                    <a:lumOff val="35000"/>
                  </a:schemeClr>
                </a:solidFill>
                <a:latin typeface="+mn-lt"/>
                <a:ea typeface="Tahoma" pitchFamily="34" charset="0"/>
                <a:cs typeface="Tahoma" pitchFamily="34" charset="0"/>
              </a:rPr>
              <a:t>1864 – Clarendon Report led to….</a:t>
            </a:r>
          </a:p>
          <a:p>
            <a:pPr algn="l"/>
            <a:r>
              <a:rPr lang="en-US" b="1" dirty="0" smtClean="0">
                <a:solidFill>
                  <a:schemeClr val="tx1">
                    <a:lumMod val="65000"/>
                    <a:lumOff val="35000"/>
                  </a:schemeClr>
                </a:solidFill>
                <a:latin typeface="+mn-lt"/>
                <a:ea typeface="Tahoma" pitchFamily="34" charset="0"/>
                <a:cs typeface="Tahoma" pitchFamily="34" charset="0"/>
              </a:rPr>
              <a:t>1868 – Public Schools Act</a:t>
            </a:r>
          </a:p>
          <a:p>
            <a:pPr algn="l"/>
            <a:r>
              <a:rPr lang="en-US" dirty="0">
                <a:solidFill>
                  <a:schemeClr val="tx1">
                    <a:lumMod val="65000"/>
                    <a:lumOff val="35000"/>
                  </a:schemeClr>
                </a:solidFill>
                <a:latin typeface="+mn-lt"/>
                <a:ea typeface="Tahoma" pitchFamily="34" charset="0"/>
                <a:cs typeface="Tahoma" pitchFamily="34" charset="0"/>
              </a:rPr>
              <a:t>1</a:t>
            </a:r>
            <a:r>
              <a:rPr lang="en-US" dirty="0" smtClean="0">
                <a:solidFill>
                  <a:schemeClr val="tx1">
                    <a:lumMod val="65000"/>
                    <a:lumOff val="35000"/>
                  </a:schemeClr>
                </a:solidFill>
                <a:latin typeface="+mn-lt"/>
                <a:ea typeface="Tahoma" pitchFamily="34" charset="0"/>
                <a:cs typeface="Tahoma" pitchFamily="34" charset="0"/>
              </a:rPr>
              <a:t>868 – Taunton Report led to….</a:t>
            </a:r>
          </a:p>
          <a:p>
            <a:pPr algn="l"/>
            <a:r>
              <a:rPr lang="en-US" b="1" dirty="0" smtClean="0">
                <a:solidFill>
                  <a:schemeClr val="tx1">
                    <a:lumMod val="65000"/>
                    <a:lumOff val="35000"/>
                  </a:schemeClr>
                </a:solidFill>
                <a:latin typeface="+mn-lt"/>
                <a:ea typeface="Tahoma" pitchFamily="34" charset="0"/>
                <a:cs typeface="Tahoma" pitchFamily="34" charset="0"/>
              </a:rPr>
              <a:t>1869 – Endowed Schools Act</a:t>
            </a:r>
          </a:p>
          <a:p>
            <a:pPr algn="l"/>
            <a:r>
              <a:rPr lang="en-US" dirty="0" smtClean="0">
                <a:solidFill>
                  <a:schemeClr val="tx1">
                    <a:lumMod val="65000"/>
                    <a:lumOff val="35000"/>
                  </a:schemeClr>
                </a:solidFill>
                <a:latin typeface="+mn-lt"/>
                <a:ea typeface="Tahoma" pitchFamily="34" charset="0"/>
                <a:cs typeface="Tahoma" pitchFamily="34" charset="0"/>
              </a:rPr>
              <a:t>1861 – Newcastle Report led to….</a:t>
            </a:r>
          </a:p>
          <a:p>
            <a:pPr algn="l"/>
            <a:r>
              <a:rPr lang="en-US" b="1" dirty="0" smtClean="0">
                <a:solidFill>
                  <a:schemeClr val="tx1">
                    <a:lumMod val="65000"/>
                    <a:lumOff val="35000"/>
                  </a:schemeClr>
                </a:solidFill>
                <a:latin typeface="+mn-lt"/>
                <a:ea typeface="Tahoma" pitchFamily="34" charset="0"/>
                <a:cs typeface="Tahoma" pitchFamily="34" charset="0"/>
              </a:rPr>
              <a:t>1870 – Elementary Schools Act</a:t>
            </a:r>
            <a:endParaRPr lang="en-US" b="1"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20</a:t>
            </a:fld>
            <a:endParaRPr lang="en-US"/>
          </a:p>
        </p:txBody>
      </p:sp>
    </p:spTree>
    <p:extLst>
      <p:ext uri="{BB962C8B-B14F-4D97-AF65-F5344CB8AC3E}">
        <p14:creationId xmlns:p14="http://schemas.microsoft.com/office/powerpoint/2010/main" val="3739587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 y="25469"/>
            <a:ext cx="9153378" cy="1171284"/>
          </a:xfrm>
        </p:spPr>
        <p:txBody>
          <a:bodyPr>
            <a:normAutofit/>
          </a:bodyPr>
          <a:lstStyle/>
          <a:p>
            <a:r>
              <a:rPr lang="en-US" sz="4800" dirty="0" smtClean="0">
                <a:solidFill>
                  <a:schemeClr val="accent2">
                    <a:lumMod val="75000"/>
                  </a:schemeClr>
                </a:solidFill>
                <a:latin typeface="+mn-lt"/>
              </a:rPr>
              <a:t>Education of ‘the masses’</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467544" y="980728"/>
            <a:ext cx="8352928" cy="4124672"/>
          </a:xfrm>
        </p:spPr>
        <p:txBody>
          <a:bodyPr>
            <a:normAutofit fontScale="92500" lnSpcReduction="10000"/>
          </a:bodyPr>
          <a:lstStyle/>
          <a:p>
            <a:pPr algn="l"/>
            <a:r>
              <a:rPr lang="en-US" dirty="0" smtClean="0">
                <a:solidFill>
                  <a:schemeClr val="tx1">
                    <a:lumMod val="65000"/>
                    <a:lumOff val="35000"/>
                  </a:schemeClr>
                </a:solidFill>
                <a:latin typeface="+mn-lt"/>
                <a:ea typeface="Tahoma" pitchFamily="34" charset="0"/>
                <a:cs typeface="Tahoma" pitchFamily="34" charset="0"/>
              </a:rPr>
              <a:t>The 1870 Act took 20 years to complete, education was not free, attendance </a:t>
            </a:r>
            <a:r>
              <a:rPr lang="en-US" u="sng" dirty="0" smtClean="0">
                <a:solidFill>
                  <a:schemeClr val="tx1">
                    <a:lumMod val="65000"/>
                    <a:lumOff val="35000"/>
                  </a:schemeClr>
                </a:solidFill>
                <a:latin typeface="+mn-lt"/>
                <a:ea typeface="Tahoma" pitchFamily="34" charset="0"/>
                <a:cs typeface="Tahoma" pitchFamily="34" charset="0"/>
              </a:rPr>
              <a:t>could</a:t>
            </a:r>
            <a:r>
              <a:rPr lang="en-US" dirty="0" smtClean="0">
                <a:solidFill>
                  <a:schemeClr val="tx1">
                    <a:lumMod val="65000"/>
                    <a:lumOff val="35000"/>
                  </a:schemeClr>
                </a:solidFill>
                <a:latin typeface="+mn-lt"/>
                <a:ea typeface="Tahoma" pitchFamily="34" charset="0"/>
                <a:cs typeface="Tahoma" pitchFamily="34" charset="0"/>
              </a:rPr>
              <a:t> be compulsory, but schools were not required to make it so.</a:t>
            </a:r>
          </a:p>
          <a:p>
            <a:pPr algn="l"/>
            <a:r>
              <a:rPr lang="en-US" dirty="0" smtClean="0">
                <a:solidFill>
                  <a:schemeClr val="tx1">
                    <a:lumMod val="65000"/>
                    <a:lumOff val="35000"/>
                  </a:schemeClr>
                </a:solidFill>
                <a:latin typeface="+mn-lt"/>
                <a:ea typeface="Tahoma" pitchFamily="34" charset="0"/>
                <a:cs typeface="Tahoma" pitchFamily="34" charset="0"/>
              </a:rPr>
              <a:t>Elementary schools:</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Children up to age 14</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For the working class</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Curriculum almost exclusively the 3Rs</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Parents could ‘withdraw’ children from RE</a:t>
            </a:r>
            <a:endParaRPr lang="en-US"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21</a:t>
            </a:fld>
            <a:endParaRPr lang="en-US"/>
          </a:p>
        </p:txBody>
      </p:sp>
    </p:spTree>
    <p:extLst>
      <p:ext uri="{BB962C8B-B14F-4D97-AF65-F5344CB8AC3E}">
        <p14:creationId xmlns:p14="http://schemas.microsoft.com/office/powerpoint/2010/main" val="1940202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 y="0"/>
            <a:ext cx="8991600" cy="1143000"/>
          </a:xfrm>
        </p:spPr>
        <p:txBody>
          <a:bodyPr>
            <a:normAutofit/>
          </a:bodyPr>
          <a:lstStyle/>
          <a:p>
            <a:r>
              <a:rPr lang="en-GB" sz="4800" dirty="0" smtClean="0">
                <a:solidFill>
                  <a:schemeClr val="accent2">
                    <a:lumMod val="75000"/>
                  </a:schemeClr>
                </a:solidFill>
                <a:latin typeface="+mn-lt"/>
              </a:rPr>
              <a:t>The Church Problem!</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251519" y="980727"/>
            <a:ext cx="8879887" cy="4142417"/>
          </a:xfrm>
        </p:spPr>
        <p:txBody>
          <a:bodyPr>
            <a:normAutofit lnSpcReduction="10000"/>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The 1870 Act did not </a:t>
            </a:r>
            <a:r>
              <a:rPr lang="en-GB" u="sng" dirty="0" smtClean="0">
                <a:solidFill>
                  <a:schemeClr val="tx1">
                    <a:lumMod val="65000"/>
                    <a:lumOff val="35000"/>
                  </a:schemeClr>
                </a:solidFill>
                <a:latin typeface="+mn-lt"/>
                <a:ea typeface="Tahoma" pitchFamily="34" charset="0"/>
                <a:cs typeface="Tahoma" pitchFamily="34" charset="0"/>
              </a:rPr>
              <a:t>separate</a:t>
            </a:r>
            <a:r>
              <a:rPr lang="en-GB" dirty="0" smtClean="0">
                <a:solidFill>
                  <a:schemeClr val="tx1">
                    <a:lumMod val="65000"/>
                    <a:lumOff val="35000"/>
                  </a:schemeClr>
                </a:solidFill>
                <a:latin typeface="+mn-lt"/>
                <a:ea typeface="Tahoma" pitchFamily="34" charset="0"/>
                <a:cs typeface="Tahoma" pitchFamily="34" charset="0"/>
              </a:rPr>
              <a:t> </a:t>
            </a:r>
            <a:r>
              <a:rPr lang="en-GB" b="1" dirty="0" smtClean="0">
                <a:solidFill>
                  <a:schemeClr val="tx1">
                    <a:lumMod val="65000"/>
                    <a:lumOff val="35000"/>
                  </a:schemeClr>
                </a:solidFill>
                <a:latin typeface="+mn-lt"/>
                <a:ea typeface="Tahoma" pitchFamily="34" charset="0"/>
                <a:cs typeface="Tahoma" pitchFamily="34" charset="0"/>
              </a:rPr>
              <a:t>church </a:t>
            </a:r>
            <a:r>
              <a:rPr lang="en-GB" dirty="0" smtClean="0">
                <a:solidFill>
                  <a:schemeClr val="tx1">
                    <a:lumMod val="65000"/>
                    <a:lumOff val="35000"/>
                  </a:schemeClr>
                </a:solidFill>
                <a:latin typeface="+mn-lt"/>
                <a:ea typeface="Tahoma" pitchFamily="34" charset="0"/>
                <a:cs typeface="Tahoma" pitchFamily="34" charset="0"/>
              </a:rPr>
              <a:t>and</a:t>
            </a:r>
            <a:r>
              <a:rPr lang="en-GB" b="1" dirty="0" smtClean="0">
                <a:solidFill>
                  <a:schemeClr val="tx1">
                    <a:lumMod val="65000"/>
                    <a:lumOff val="35000"/>
                  </a:schemeClr>
                </a:solidFill>
                <a:latin typeface="+mn-lt"/>
                <a:ea typeface="Tahoma" pitchFamily="34" charset="0"/>
                <a:cs typeface="Tahoma" pitchFamily="34" charset="0"/>
              </a:rPr>
              <a:t> state </a:t>
            </a:r>
            <a:r>
              <a:rPr lang="en-GB" dirty="0" smtClean="0">
                <a:solidFill>
                  <a:schemeClr val="tx1">
                    <a:lumMod val="65000"/>
                    <a:lumOff val="35000"/>
                  </a:schemeClr>
                </a:solidFill>
                <a:latin typeface="+mn-lt"/>
                <a:ea typeface="Tahoma" pitchFamily="34" charset="0"/>
                <a:cs typeface="Tahoma" pitchFamily="34" charset="0"/>
              </a:rPr>
              <a:t>as happened in other countries. </a:t>
            </a:r>
          </a:p>
          <a:p>
            <a:pPr marL="0" indent="0">
              <a:buNone/>
            </a:pPr>
            <a:r>
              <a:rPr lang="en-GB" dirty="0" smtClean="0">
                <a:solidFill>
                  <a:schemeClr val="tx1">
                    <a:lumMod val="65000"/>
                    <a:lumOff val="35000"/>
                  </a:schemeClr>
                </a:solidFill>
                <a:latin typeface="+mn-lt"/>
                <a:ea typeface="Tahoma" pitchFamily="34" charset="0"/>
                <a:cs typeface="Tahoma" pitchFamily="34" charset="0"/>
              </a:rPr>
              <a:t>The state would fund schools managed by school boards.  Church schools would still receive a state grant of up to 50% for maintenance of buildings.</a:t>
            </a:r>
          </a:p>
          <a:p>
            <a:pPr marL="0" indent="0">
              <a:buNone/>
            </a:pPr>
            <a:r>
              <a:rPr lang="en-GB" dirty="0" smtClean="0">
                <a:solidFill>
                  <a:schemeClr val="tx1">
                    <a:lumMod val="65000"/>
                    <a:lumOff val="35000"/>
                  </a:schemeClr>
                </a:solidFill>
                <a:latin typeface="+mn-lt"/>
                <a:ea typeface="Tahoma" pitchFamily="34" charset="0"/>
                <a:cs typeface="Tahoma" pitchFamily="34" charset="0"/>
              </a:rPr>
              <a:t>Moreover, for just 6 months, churches could apply for building grants and 2,500 requests were made.</a:t>
            </a:r>
          </a:p>
          <a:p>
            <a:pPr marL="0" indent="0">
              <a:buNone/>
            </a:pPr>
            <a:r>
              <a:rPr lang="en-GB" dirty="0" smtClean="0">
                <a:solidFill>
                  <a:schemeClr val="tx1">
                    <a:lumMod val="65000"/>
                    <a:lumOff val="35000"/>
                  </a:schemeClr>
                </a:solidFill>
                <a:latin typeface="+mn-lt"/>
                <a:ea typeface="Tahoma" pitchFamily="34" charset="0"/>
                <a:cs typeface="Tahoma" pitchFamily="34" charset="0"/>
              </a:rPr>
              <a:t>The number of church schools grew!</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22</a:t>
            </a:fld>
            <a:endParaRPr lang="en-US" dirty="0"/>
          </a:p>
        </p:txBody>
      </p:sp>
    </p:spTree>
    <p:extLst>
      <p:ext uri="{BB962C8B-B14F-4D97-AF65-F5344CB8AC3E}">
        <p14:creationId xmlns:p14="http://schemas.microsoft.com/office/powerpoint/2010/main" val="1216599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48" y="188640"/>
            <a:ext cx="8991600" cy="1035969"/>
          </a:xfrm>
        </p:spPr>
        <p:txBody>
          <a:bodyPr>
            <a:normAutofit/>
          </a:bodyPr>
          <a:lstStyle/>
          <a:p>
            <a:r>
              <a:rPr lang="en-GB" sz="4800" dirty="0" smtClean="0">
                <a:solidFill>
                  <a:schemeClr val="accent2">
                    <a:lumMod val="75000"/>
                  </a:schemeClr>
                </a:solidFill>
                <a:latin typeface="+mn-lt"/>
              </a:rPr>
              <a:t>Another sort of Church Problem</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395536" y="1052736"/>
            <a:ext cx="8672264" cy="4052664"/>
          </a:xfrm>
        </p:spPr>
        <p:txBody>
          <a:bodyPr>
            <a:normAutofit lnSpcReduction="10000"/>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The churches could not afford to sustain the expanded provision.</a:t>
            </a:r>
          </a:p>
          <a:p>
            <a:pPr marL="0" indent="0">
              <a:buNone/>
            </a:pPr>
            <a:r>
              <a:rPr lang="en-GB" dirty="0" smtClean="0">
                <a:solidFill>
                  <a:schemeClr val="tx1">
                    <a:lumMod val="65000"/>
                    <a:lumOff val="35000"/>
                  </a:schemeClr>
                </a:solidFill>
                <a:latin typeface="+mn-lt"/>
                <a:ea typeface="Tahoma" pitchFamily="34" charset="0"/>
                <a:cs typeface="Tahoma" pitchFamily="34" charset="0"/>
              </a:rPr>
              <a:t>In 1884 a new interdenominational association lobbied Parliament about the “unfair financial advantages enjoyed by state schools”.</a:t>
            </a:r>
          </a:p>
          <a:p>
            <a:pPr marL="0" indent="0">
              <a:buNone/>
            </a:pPr>
            <a:r>
              <a:rPr lang="en-GB" dirty="0" smtClean="0">
                <a:solidFill>
                  <a:schemeClr val="tx1">
                    <a:lumMod val="65000"/>
                    <a:lumOff val="35000"/>
                  </a:schemeClr>
                </a:solidFill>
                <a:latin typeface="+mn-lt"/>
                <a:ea typeface="Tahoma" pitchFamily="34" charset="0"/>
                <a:cs typeface="Tahoma" pitchFamily="34" charset="0"/>
              </a:rPr>
              <a:t>A Commission looked into the situation.  By 1902, public funding paid for the ‘secular’ curriculum in church schools as well as in state schools.</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23</a:t>
            </a:fld>
            <a:endParaRPr lang="en-US" dirty="0"/>
          </a:p>
        </p:txBody>
      </p:sp>
    </p:spTree>
    <p:extLst>
      <p:ext uri="{BB962C8B-B14F-4D97-AF65-F5344CB8AC3E}">
        <p14:creationId xmlns:p14="http://schemas.microsoft.com/office/powerpoint/2010/main" val="3944978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799"/>
            <a:ext cx="8991600" cy="963961"/>
          </a:xfrm>
        </p:spPr>
        <p:txBody>
          <a:bodyPr>
            <a:noAutofit/>
          </a:bodyPr>
          <a:lstStyle/>
          <a:p>
            <a:r>
              <a:rPr lang="en-GB" sz="4400" dirty="0" smtClean="0">
                <a:solidFill>
                  <a:schemeClr val="accent2">
                    <a:lumMod val="75000"/>
                  </a:schemeClr>
                </a:solidFill>
                <a:latin typeface="+mn-lt"/>
              </a:rPr>
              <a:t>Further 19</a:t>
            </a:r>
            <a:r>
              <a:rPr lang="en-GB" sz="4400" baseline="30000" dirty="0" smtClean="0">
                <a:solidFill>
                  <a:schemeClr val="accent2">
                    <a:lumMod val="75000"/>
                  </a:schemeClr>
                </a:solidFill>
                <a:latin typeface="+mn-lt"/>
              </a:rPr>
              <a:t>th</a:t>
            </a:r>
            <a:r>
              <a:rPr lang="en-GB" sz="4400" dirty="0" smtClean="0">
                <a:solidFill>
                  <a:schemeClr val="accent2">
                    <a:lumMod val="75000"/>
                  </a:schemeClr>
                </a:solidFill>
                <a:latin typeface="+mn-lt"/>
              </a:rPr>
              <a:t> Century developments</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76200" y="1340768"/>
            <a:ext cx="8991600" cy="3764632"/>
          </a:xfrm>
        </p:spPr>
        <p:txBody>
          <a:bodyPr>
            <a:normAutofit/>
          </a:bodyPr>
          <a:lstStyle/>
          <a:p>
            <a:r>
              <a:rPr lang="en-GB" dirty="0" smtClean="0">
                <a:solidFill>
                  <a:schemeClr val="tx1">
                    <a:lumMod val="65000"/>
                    <a:lumOff val="35000"/>
                  </a:schemeClr>
                </a:solidFill>
                <a:latin typeface="+mn-lt"/>
                <a:ea typeface="Tahoma" pitchFamily="34" charset="0"/>
                <a:cs typeface="Tahoma" pitchFamily="34" charset="0"/>
              </a:rPr>
              <a:t>1880 Elementary Education Act made school attendance </a:t>
            </a:r>
            <a:r>
              <a:rPr lang="en-GB" b="1" dirty="0" smtClean="0">
                <a:solidFill>
                  <a:schemeClr val="tx1">
                    <a:lumMod val="65000"/>
                    <a:lumOff val="35000"/>
                  </a:schemeClr>
                </a:solidFill>
                <a:latin typeface="+mn-lt"/>
                <a:ea typeface="Tahoma" pitchFamily="34" charset="0"/>
                <a:cs typeface="Tahoma" pitchFamily="34" charset="0"/>
              </a:rPr>
              <a:t>compulsory</a:t>
            </a:r>
            <a:r>
              <a:rPr lang="en-GB" dirty="0" smtClean="0">
                <a:solidFill>
                  <a:schemeClr val="tx1">
                    <a:lumMod val="65000"/>
                    <a:lumOff val="35000"/>
                  </a:schemeClr>
                </a:solidFill>
                <a:latin typeface="+mn-lt"/>
                <a:ea typeface="Tahoma" pitchFamily="34" charset="0"/>
                <a:cs typeface="Tahoma" pitchFamily="34" charset="0"/>
              </a:rPr>
              <a:t>.</a:t>
            </a:r>
          </a:p>
          <a:p>
            <a:pPr marL="0" indent="0">
              <a:buNone/>
            </a:pPr>
            <a:endParaRPr lang="en-GB" sz="1600" dirty="0">
              <a:solidFill>
                <a:schemeClr val="tx1">
                  <a:lumMod val="65000"/>
                  <a:lumOff val="35000"/>
                </a:schemeClr>
              </a:solidFill>
              <a:latin typeface="+mn-lt"/>
              <a:ea typeface="Tahoma" pitchFamily="34" charset="0"/>
              <a:cs typeface="Tahoma" pitchFamily="34" charset="0"/>
            </a:endParaRPr>
          </a:p>
          <a:p>
            <a:r>
              <a:rPr lang="en-GB" dirty="0" smtClean="0">
                <a:solidFill>
                  <a:schemeClr val="tx1">
                    <a:lumMod val="65000"/>
                    <a:lumOff val="35000"/>
                  </a:schemeClr>
                </a:solidFill>
                <a:latin typeface="+mn-lt"/>
                <a:ea typeface="Tahoma" pitchFamily="34" charset="0"/>
                <a:cs typeface="Tahoma" pitchFamily="34" charset="0"/>
              </a:rPr>
              <a:t>1891 Act made elementary education </a:t>
            </a:r>
            <a:r>
              <a:rPr lang="en-GB" b="1" dirty="0" smtClean="0">
                <a:solidFill>
                  <a:schemeClr val="tx1">
                    <a:lumMod val="65000"/>
                    <a:lumOff val="35000"/>
                  </a:schemeClr>
                </a:solidFill>
                <a:latin typeface="+mn-lt"/>
                <a:ea typeface="Tahoma" pitchFamily="34" charset="0"/>
                <a:cs typeface="Tahoma" pitchFamily="34" charset="0"/>
              </a:rPr>
              <a:t>free</a:t>
            </a:r>
            <a:r>
              <a:rPr lang="en-GB" dirty="0" smtClean="0">
                <a:solidFill>
                  <a:schemeClr val="tx1">
                    <a:lumMod val="65000"/>
                    <a:lumOff val="35000"/>
                  </a:schemeClr>
                </a:solidFill>
                <a:latin typeface="+mn-lt"/>
                <a:ea typeface="Tahoma" pitchFamily="34" charset="0"/>
                <a:cs typeface="Tahoma" pitchFamily="34" charset="0"/>
              </a:rPr>
              <a:t>.</a:t>
            </a:r>
          </a:p>
          <a:p>
            <a:pPr marL="0" indent="0">
              <a:buNone/>
            </a:pPr>
            <a:endParaRPr lang="en-GB" sz="1800" dirty="0">
              <a:solidFill>
                <a:schemeClr val="tx1">
                  <a:lumMod val="65000"/>
                  <a:lumOff val="35000"/>
                </a:schemeClr>
              </a:solidFill>
              <a:latin typeface="+mn-lt"/>
              <a:ea typeface="Tahoma" pitchFamily="34" charset="0"/>
              <a:cs typeface="Tahoma" pitchFamily="34" charset="0"/>
            </a:endParaRPr>
          </a:p>
          <a:p>
            <a:r>
              <a:rPr lang="en-GB" dirty="0" smtClean="0">
                <a:solidFill>
                  <a:schemeClr val="tx1">
                    <a:lumMod val="65000"/>
                    <a:lumOff val="35000"/>
                  </a:schemeClr>
                </a:solidFill>
                <a:latin typeface="+mn-lt"/>
                <a:ea typeface="Tahoma" pitchFamily="34" charset="0"/>
                <a:cs typeface="Tahoma" pitchFamily="34" charset="0"/>
              </a:rPr>
              <a:t>1899 Act created one</a:t>
            </a:r>
            <a:r>
              <a:rPr lang="en-GB" b="1" dirty="0" smtClean="0">
                <a:solidFill>
                  <a:schemeClr val="tx1">
                    <a:lumMod val="65000"/>
                    <a:lumOff val="35000"/>
                  </a:schemeClr>
                </a:solidFill>
                <a:latin typeface="+mn-lt"/>
                <a:ea typeface="Tahoma" pitchFamily="34" charset="0"/>
                <a:cs typeface="Tahoma" pitchFamily="34" charset="0"/>
              </a:rPr>
              <a:t> government department </a:t>
            </a:r>
            <a:r>
              <a:rPr lang="en-GB" dirty="0" smtClean="0">
                <a:solidFill>
                  <a:schemeClr val="tx1">
                    <a:lumMod val="65000"/>
                    <a:lumOff val="35000"/>
                  </a:schemeClr>
                </a:solidFill>
                <a:latin typeface="+mn-lt"/>
                <a:ea typeface="Tahoma" pitchFamily="34" charset="0"/>
                <a:cs typeface="Tahoma" pitchFamily="34" charset="0"/>
              </a:rPr>
              <a:t>to oversee education.</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24</a:t>
            </a:fld>
            <a:endParaRPr lang="en-US" dirty="0"/>
          </a:p>
        </p:txBody>
      </p:sp>
    </p:spTree>
    <p:extLst>
      <p:ext uri="{BB962C8B-B14F-4D97-AF65-F5344CB8AC3E}">
        <p14:creationId xmlns:p14="http://schemas.microsoft.com/office/powerpoint/2010/main" val="2127800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6632"/>
            <a:ext cx="8991600" cy="819945"/>
          </a:xfrm>
        </p:spPr>
        <p:txBody>
          <a:bodyPr>
            <a:noAutofit/>
          </a:bodyPr>
          <a:lstStyle/>
          <a:p>
            <a:r>
              <a:rPr lang="en-GB" sz="4800" dirty="0" smtClean="0">
                <a:solidFill>
                  <a:schemeClr val="accent2">
                    <a:lumMod val="75000"/>
                  </a:schemeClr>
                </a:solidFill>
                <a:latin typeface="+mn-lt"/>
              </a:rPr>
              <a:t>The story so far….</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383987" y="1196752"/>
            <a:ext cx="8744272" cy="4176464"/>
          </a:xfrm>
        </p:spPr>
        <p:txBody>
          <a:bodyPr>
            <a:normAutofit/>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Girls and boys were educated differently and separately.  Arguing that girls could equal boys on intellectual matters, gradually the curriculum for </a:t>
            </a:r>
            <a:r>
              <a:rPr lang="en-GB" u="sng" dirty="0" smtClean="0">
                <a:solidFill>
                  <a:schemeClr val="tx1">
                    <a:lumMod val="65000"/>
                    <a:lumOff val="35000"/>
                  </a:schemeClr>
                </a:solidFill>
                <a:latin typeface="+mn-lt"/>
                <a:ea typeface="Tahoma" pitchFamily="34" charset="0"/>
                <a:cs typeface="Tahoma" pitchFamily="34" charset="0"/>
              </a:rPr>
              <a:t>boys</a:t>
            </a:r>
            <a:r>
              <a:rPr lang="en-GB" dirty="0" smtClean="0">
                <a:solidFill>
                  <a:schemeClr val="tx1">
                    <a:lumMod val="65000"/>
                    <a:lumOff val="35000"/>
                  </a:schemeClr>
                </a:solidFill>
                <a:latin typeface="+mn-lt"/>
                <a:ea typeface="Tahoma" pitchFamily="34" charset="0"/>
                <a:cs typeface="Tahoma" pitchFamily="34" charset="0"/>
              </a:rPr>
              <a:t> was considered suitable for </a:t>
            </a:r>
            <a:r>
              <a:rPr lang="en-GB" b="1" dirty="0" smtClean="0">
                <a:solidFill>
                  <a:schemeClr val="tx1">
                    <a:lumMod val="65000"/>
                    <a:lumOff val="35000"/>
                  </a:schemeClr>
                </a:solidFill>
                <a:latin typeface="+mn-lt"/>
                <a:ea typeface="Tahoma" pitchFamily="34" charset="0"/>
                <a:cs typeface="Tahoma" pitchFamily="34" charset="0"/>
              </a:rPr>
              <a:t>both sexes</a:t>
            </a:r>
            <a:r>
              <a:rPr lang="en-GB" dirty="0" smtClean="0">
                <a:solidFill>
                  <a:schemeClr val="tx1">
                    <a:lumMod val="65000"/>
                    <a:lumOff val="35000"/>
                  </a:schemeClr>
                </a:solidFill>
                <a:latin typeface="+mn-lt"/>
                <a:ea typeface="Tahoma" pitchFamily="34" charset="0"/>
                <a:cs typeface="Tahoma" pitchFamily="34" charset="0"/>
              </a:rPr>
              <a:t>.</a:t>
            </a:r>
          </a:p>
          <a:p>
            <a:pPr marL="0" indent="0">
              <a:buNone/>
            </a:pPr>
            <a:endParaRPr lang="en-GB" sz="1400" dirty="0">
              <a:solidFill>
                <a:schemeClr val="tx1">
                  <a:lumMod val="65000"/>
                  <a:lumOff val="35000"/>
                </a:schemeClr>
              </a:solidFill>
              <a:latin typeface="+mn-lt"/>
              <a:ea typeface="Tahoma" pitchFamily="34" charset="0"/>
              <a:cs typeface="Tahoma" pitchFamily="34" charset="0"/>
            </a:endParaRPr>
          </a:p>
          <a:p>
            <a:pPr marL="0" indent="0">
              <a:buNone/>
            </a:pPr>
            <a:r>
              <a:rPr lang="en-GB" b="1" dirty="0" smtClean="0">
                <a:solidFill>
                  <a:schemeClr val="tx1">
                    <a:lumMod val="65000"/>
                    <a:lumOff val="35000"/>
                  </a:schemeClr>
                </a:solidFill>
                <a:latin typeface="+mn-lt"/>
                <a:ea typeface="Tahoma" pitchFamily="34" charset="0"/>
                <a:cs typeface="Tahoma" pitchFamily="34" charset="0"/>
              </a:rPr>
              <a:t>Religion</a:t>
            </a:r>
            <a:r>
              <a:rPr lang="en-GB" dirty="0" smtClean="0">
                <a:solidFill>
                  <a:schemeClr val="tx1">
                    <a:lumMod val="65000"/>
                    <a:lumOff val="35000"/>
                  </a:schemeClr>
                </a:solidFill>
                <a:latin typeface="+mn-lt"/>
                <a:ea typeface="Tahoma" pitchFamily="34" charset="0"/>
                <a:cs typeface="Tahoma" pitchFamily="34" charset="0"/>
              </a:rPr>
              <a:t> in schools was an issue.</a:t>
            </a:r>
          </a:p>
          <a:p>
            <a:pPr marL="0" indent="0">
              <a:buNone/>
            </a:pPr>
            <a:endParaRPr lang="en-GB" sz="1600" dirty="0">
              <a:solidFill>
                <a:schemeClr val="tx1">
                  <a:lumMod val="65000"/>
                  <a:lumOff val="35000"/>
                </a:schemeClr>
              </a:solidFill>
              <a:latin typeface="+mn-lt"/>
              <a:ea typeface="Tahoma" pitchFamily="34" charset="0"/>
              <a:cs typeface="Tahoma" pitchFamily="34" charset="0"/>
            </a:endParaRPr>
          </a:p>
          <a:p>
            <a:pPr marL="0" indent="0">
              <a:buNone/>
            </a:pPr>
            <a:r>
              <a:rPr lang="en-GB" b="1" dirty="0" smtClean="0">
                <a:solidFill>
                  <a:schemeClr val="tx1">
                    <a:lumMod val="65000"/>
                    <a:lumOff val="35000"/>
                  </a:schemeClr>
                </a:solidFill>
                <a:latin typeface="+mn-lt"/>
                <a:ea typeface="Tahoma" pitchFamily="34" charset="0"/>
                <a:cs typeface="Tahoma" pitchFamily="34" charset="0"/>
              </a:rPr>
              <a:t>Social class </a:t>
            </a:r>
            <a:r>
              <a:rPr lang="en-GB" dirty="0" smtClean="0">
                <a:solidFill>
                  <a:schemeClr val="tx1">
                    <a:lumMod val="65000"/>
                    <a:lumOff val="35000"/>
                  </a:schemeClr>
                </a:solidFill>
                <a:latin typeface="+mn-lt"/>
                <a:ea typeface="Tahoma" pitchFamily="34" charset="0"/>
                <a:cs typeface="Tahoma" pitchFamily="34" charset="0"/>
              </a:rPr>
              <a:t>was an issue.</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25</a:t>
            </a:fld>
            <a:endParaRPr lang="en-US" dirty="0"/>
          </a:p>
        </p:txBody>
      </p:sp>
    </p:spTree>
    <p:extLst>
      <p:ext uri="{BB962C8B-B14F-4D97-AF65-F5344CB8AC3E}">
        <p14:creationId xmlns:p14="http://schemas.microsoft.com/office/powerpoint/2010/main" val="2802155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solidFill>
                  <a:schemeClr val="accent2">
                    <a:lumMod val="75000"/>
                  </a:schemeClr>
                </a:solidFill>
                <a:latin typeface="+mn-lt"/>
              </a:rPr>
              <a:t>Comparison with the USA</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323528" y="1628800"/>
            <a:ext cx="8689976" cy="3168352"/>
          </a:xfrm>
        </p:spPr>
        <p:txBody>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‘There was weighty evidence to show that the capacity for learning was the same….in both sexes.  This was the universal and undoubted belief throughout the United States ….and in Scotland, where co-education prevailed.’</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26</a:t>
            </a:fld>
            <a:endParaRPr lang="en-US" dirty="0"/>
          </a:p>
        </p:txBody>
      </p:sp>
    </p:spTree>
    <p:extLst>
      <p:ext uri="{BB962C8B-B14F-4D97-AF65-F5344CB8AC3E}">
        <p14:creationId xmlns:p14="http://schemas.microsoft.com/office/powerpoint/2010/main" val="11681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63" y="0"/>
            <a:ext cx="8991600" cy="1008111"/>
          </a:xfrm>
        </p:spPr>
        <p:txBody>
          <a:bodyPr>
            <a:normAutofit/>
          </a:bodyPr>
          <a:lstStyle/>
          <a:p>
            <a:r>
              <a:rPr lang="en-US" sz="4800" dirty="0" smtClean="0">
                <a:solidFill>
                  <a:schemeClr val="accent2">
                    <a:lumMod val="75000"/>
                  </a:schemeClr>
                </a:solidFill>
                <a:latin typeface="+mn-lt"/>
              </a:rPr>
              <a:t>Into the 20</a:t>
            </a:r>
            <a:r>
              <a:rPr lang="en-US" sz="4800" baseline="30000" dirty="0" smtClean="0">
                <a:solidFill>
                  <a:schemeClr val="accent2">
                    <a:lumMod val="75000"/>
                  </a:schemeClr>
                </a:solidFill>
                <a:latin typeface="+mn-lt"/>
              </a:rPr>
              <a:t>th</a:t>
            </a:r>
            <a:r>
              <a:rPr lang="en-US" sz="4800" dirty="0" smtClean="0">
                <a:solidFill>
                  <a:schemeClr val="accent2">
                    <a:lumMod val="75000"/>
                  </a:schemeClr>
                </a:solidFill>
                <a:latin typeface="+mn-lt"/>
              </a:rPr>
              <a:t> century</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323528" y="1412776"/>
            <a:ext cx="8712968" cy="3404592"/>
          </a:xfrm>
        </p:spPr>
        <p:txBody>
          <a:bodyPr/>
          <a:lstStyle/>
          <a:p>
            <a:pPr algn="l"/>
            <a:r>
              <a:rPr lang="en-US" dirty="0" smtClean="0">
                <a:solidFill>
                  <a:schemeClr val="tx1">
                    <a:lumMod val="65000"/>
                    <a:lumOff val="35000"/>
                  </a:schemeClr>
                </a:solidFill>
                <a:latin typeface="+mn-lt"/>
                <a:ea typeface="Tahoma" pitchFamily="34" charset="0"/>
                <a:cs typeface="Tahoma" pitchFamily="34" charset="0"/>
              </a:rPr>
              <a:t>From 1899, the state inspected Secondary Schools.  Regarding </a:t>
            </a:r>
            <a:r>
              <a:rPr lang="en-US" b="1" dirty="0" smtClean="0">
                <a:solidFill>
                  <a:schemeClr val="tx1">
                    <a:lumMod val="65000"/>
                    <a:lumOff val="35000"/>
                  </a:schemeClr>
                </a:solidFill>
                <a:latin typeface="+mn-lt"/>
                <a:ea typeface="Tahoma" pitchFamily="34" charset="0"/>
                <a:cs typeface="Tahoma" pitchFamily="34" charset="0"/>
              </a:rPr>
              <a:t>the curriculum</a:t>
            </a:r>
            <a:r>
              <a:rPr lang="en-US" dirty="0" smtClean="0">
                <a:solidFill>
                  <a:schemeClr val="tx1">
                    <a:lumMod val="65000"/>
                    <a:lumOff val="35000"/>
                  </a:schemeClr>
                </a:solidFill>
                <a:latin typeface="+mn-lt"/>
                <a:ea typeface="Tahoma" pitchFamily="34" charset="0"/>
                <a:cs typeface="Tahoma" pitchFamily="34" charset="0"/>
              </a:rPr>
              <a:t>, grants to schools for different subjects was varied to ‘maintain equilibrium’.  New regulations were issued to describe the aim of the curriculum in boys’, girls’ and ‘mixed’ schools.</a:t>
            </a:r>
            <a:endParaRPr lang="en-US"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27</a:t>
            </a:fld>
            <a:endParaRPr lang="en-US"/>
          </a:p>
        </p:txBody>
      </p:sp>
    </p:spTree>
    <p:extLst>
      <p:ext uri="{BB962C8B-B14F-4D97-AF65-F5344CB8AC3E}">
        <p14:creationId xmlns:p14="http://schemas.microsoft.com/office/powerpoint/2010/main" val="1810840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6633"/>
            <a:ext cx="8991600" cy="936104"/>
          </a:xfrm>
        </p:spPr>
        <p:txBody>
          <a:bodyPr>
            <a:normAutofit/>
          </a:bodyPr>
          <a:lstStyle/>
          <a:p>
            <a:r>
              <a:rPr lang="en-US" sz="4800" dirty="0" smtClean="0">
                <a:solidFill>
                  <a:schemeClr val="accent2">
                    <a:lumMod val="75000"/>
                  </a:schemeClr>
                </a:solidFill>
                <a:latin typeface="+mn-lt"/>
              </a:rPr>
              <a:t>The curriculum in 1905</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179512" y="908720"/>
            <a:ext cx="8784976" cy="4196680"/>
          </a:xfrm>
        </p:spPr>
        <p:txBody>
          <a:bodyPr>
            <a:normAutofit fontScale="92500" lnSpcReduction="10000"/>
          </a:bodyPr>
          <a:lstStyle/>
          <a:p>
            <a:pPr algn="l"/>
            <a:r>
              <a:rPr lang="en-US" sz="2800" dirty="0" smtClean="0">
                <a:solidFill>
                  <a:schemeClr val="tx1">
                    <a:lumMod val="65000"/>
                    <a:lumOff val="35000"/>
                  </a:schemeClr>
                </a:solidFill>
                <a:latin typeface="+mn-lt"/>
                <a:ea typeface="Tahoma" pitchFamily="34" charset="0"/>
                <a:cs typeface="Tahoma" pitchFamily="34" charset="0"/>
              </a:rPr>
              <a:t>A Secondary School must offer at least a full four-year course, providing instruction in a group of subjects so selected as to ensure ‘breadth and solidity’ in the education given:</a:t>
            </a:r>
          </a:p>
          <a:p>
            <a:pPr marL="514350" indent="-514350" algn="l">
              <a:buFont typeface="+mj-lt"/>
              <a:buAutoNum type="arabicPeriod"/>
            </a:pPr>
            <a:r>
              <a:rPr lang="en-US" sz="2800" dirty="0" smtClean="0">
                <a:solidFill>
                  <a:schemeClr val="tx1">
                    <a:lumMod val="65000"/>
                    <a:lumOff val="35000"/>
                  </a:schemeClr>
                </a:solidFill>
                <a:latin typeface="+mn-lt"/>
                <a:ea typeface="Tahoma" pitchFamily="34" charset="0"/>
                <a:cs typeface="Tahoma" pitchFamily="34" charset="0"/>
              </a:rPr>
              <a:t>The English Language and Literature, together with Geography and History.</a:t>
            </a:r>
          </a:p>
          <a:p>
            <a:pPr marL="514350" indent="-514350" algn="l">
              <a:buFont typeface="+mj-lt"/>
              <a:buAutoNum type="arabicPeriod"/>
            </a:pPr>
            <a:r>
              <a:rPr lang="en-US" sz="2800" dirty="0" smtClean="0">
                <a:solidFill>
                  <a:schemeClr val="tx1">
                    <a:lumMod val="65000"/>
                    <a:lumOff val="35000"/>
                  </a:schemeClr>
                </a:solidFill>
                <a:latin typeface="+mn-lt"/>
                <a:ea typeface="Tahoma" pitchFamily="34" charset="0"/>
                <a:cs typeface="Tahoma" pitchFamily="34" charset="0"/>
              </a:rPr>
              <a:t>At least one language other than English.</a:t>
            </a:r>
          </a:p>
          <a:p>
            <a:pPr marL="514350" indent="-514350" algn="l">
              <a:buFont typeface="+mj-lt"/>
              <a:buAutoNum type="arabicPeriod"/>
            </a:pPr>
            <a:r>
              <a:rPr lang="en-US" sz="2800" dirty="0" smtClean="0">
                <a:solidFill>
                  <a:schemeClr val="tx1">
                    <a:lumMod val="65000"/>
                    <a:lumOff val="35000"/>
                  </a:schemeClr>
                </a:solidFill>
                <a:latin typeface="+mn-lt"/>
                <a:ea typeface="Tahoma" pitchFamily="34" charset="0"/>
                <a:cs typeface="Tahoma" pitchFamily="34" charset="0"/>
              </a:rPr>
              <a:t>Mathematics and Science, both theoretical and practical.</a:t>
            </a:r>
          </a:p>
          <a:p>
            <a:pPr marL="514350" indent="-514350" algn="l">
              <a:buFont typeface="+mj-lt"/>
              <a:buAutoNum type="arabicPeriod"/>
            </a:pPr>
            <a:r>
              <a:rPr lang="en-US" sz="2800" dirty="0" smtClean="0">
                <a:solidFill>
                  <a:schemeClr val="tx1">
                    <a:lumMod val="65000"/>
                    <a:lumOff val="35000"/>
                  </a:schemeClr>
                </a:solidFill>
                <a:latin typeface="+mn-lt"/>
                <a:ea typeface="Tahoma" pitchFamily="34" charset="0"/>
                <a:cs typeface="Tahoma" pitchFamily="34" charset="0"/>
              </a:rPr>
              <a:t>Drawing.</a:t>
            </a:r>
          </a:p>
          <a:p>
            <a:pPr algn="l"/>
            <a:r>
              <a:rPr lang="en-US" sz="2800" dirty="0" smtClean="0">
                <a:solidFill>
                  <a:schemeClr val="tx1">
                    <a:lumMod val="65000"/>
                    <a:lumOff val="35000"/>
                  </a:schemeClr>
                </a:solidFill>
                <a:latin typeface="+mn-lt"/>
                <a:ea typeface="Tahoma" pitchFamily="34" charset="0"/>
                <a:cs typeface="Tahoma" pitchFamily="34" charset="0"/>
              </a:rPr>
              <a:t>For girls: Housewifery.  For boys: Manual work and Physical Exercises.</a:t>
            </a:r>
            <a:endParaRPr lang="en-US" sz="2800"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28</a:t>
            </a:fld>
            <a:endParaRPr lang="en-US"/>
          </a:p>
        </p:txBody>
      </p:sp>
    </p:spTree>
    <p:extLst>
      <p:ext uri="{BB962C8B-B14F-4D97-AF65-F5344CB8AC3E}">
        <p14:creationId xmlns:p14="http://schemas.microsoft.com/office/powerpoint/2010/main" val="1775695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71" y="22321"/>
            <a:ext cx="8991600" cy="1174432"/>
          </a:xfrm>
        </p:spPr>
        <p:txBody>
          <a:bodyPr>
            <a:normAutofit/>
          </a:bodyPr>
          <a:lstStyle/>
          <a:p>
            <a:r>
              <a:rPr lang="en-US" sz="4400" dirty="0" smtClean="0">
                <a:solidFill>
                  <a:schemeClr val="accent2">
                    <a:lumMod val="75000"/>
                  </a:schemeClr>
                </a:solidFill>
                <a:latin typeface="+mn-lt"/>
              </a:rPr>
              <a:t>Teaching Subject Associations</a:t>
            </a:r>
            <a:endParaRPr lang="en-US" sz="4400" dirty="0">
              <a:solidFill>
                <a:schemeClr val="accent2">
                  <a:lumMod val="75000"/>
                </a:schemeClr>
              </a:solidFill>
              <a:latin typeface="+mn-lt"/>
            </a:endParaRPr>
          </a:p>
        </p:txBody>
      </p:sp>
      <p:sp>
        <p:nvSpPr>
          <p:cNvPr id="3" name="Subtitle 2"/>
          <p:cNvSpPr>
            <a:spLocks noGrp="1"/>
          </p:cNvSpPr>
          <p:nvPr>
            <p:ph type="subTitle" idx="1"/>
          </p:nvPr>
        </p:nvSpPr>
        <p:spPr>
          <a:xfrm>
            <a:off x="251520" y="1340768"/>
            <a:ext cx="8640960" cy="4052664"/>
          </a:xfrm>
        </p:spPr>
        <p:txBody>
          <a:bodyPr/>
          <a:lstStyle/>
          <a:p>
            <a:pPr algn="l"/>
            <a:r>
              <a:rPr lang="en-US" dirty="0" smtClean="0">
                <a:solidFill>
                  <a:schemeClr val="tx1">
                    <a:lumMod val="65000"/>
                    <a:lumOff val="35000"/>
                  </a:schemeClr>
                </a:solidFill>
                <a:latin typeface="+mn-lt"/>
                <a:ea typeface="Tahoma" pitchFamily="34" charset="0"/>
                <a:cs typeface="Tahoma" pitchFamily="34" charset="0"/>
              </a:rPr>
              <a:t>These associations had at least two aims in common:</a:t>
            </a:r>
          </a:p>
          <a:p>
            <a:pPr marL="514350" indent="-514350" algn="l">
              <a:buFont typeface="+mj-lt"/>
              <a:buAutoNum type="arabicPeriod"/>
            </a:pPr>
            <a:r>
              <a:rPr lang="en-US" dirty="0" smtClean="0">
                <a:solidFill>
                  <a:schemeClr val="tx1">
                    <a:lumMod val="65000"/>
                    <a:lumOff val="35000"/>
                  </a:schemeClr>
                </a:solidFill>
                <a:latin typeface="+mn-lt"/>
                <a:ea typeface="Tahoma" pitchFamily="34" charset="0"/>
                <a:cs typeface="Tahoma" pitchFamily="34" charset="0"/>
              </a:rPr>
              <a:t>To secure for their subject its ‘proper’ place in the curriculum, and</a:t>
            </a:r>
          </a:p>
          <a:p>
            <a:pPr marL="514350" indent="-514350" algn="l">
              <a:buFont typeface="+mj-lt"/>
              <a:buAutoNum type="arabicPeriod"/>
            </a:pPr>
            <a:r>
              <a:rPr lang="en-US" dirty="0" smtClean="0">
                <a:solidFill>
                  <a:schemeClr val="tx1">
                    <a:lumMod val="65000"/>
                    <a:lumOff val="35000"/>
                  </a:schemeClr>
                </a:solidFill>
                <a:latin typeface="+mn-lt"/>
                <a:ea typeface="Tahoma" pitchFamily="34" charset="0"/>
                <a:cs typeface="Tahoma" pitchFamily="34" charset="0"/>
              </a:rPr>
              <a:t>To advocate all possible steps for the improvement of its teaching.</a:t>
            </a:r>
            <a:endParaRPr lang="en-US"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29</a:t>
            </a:fld>
            <a:endParaRPr lang="en-US"/>
          </a:p>
        </p:txBody>
      </p:sp>
    </p:spTree>
    <p:extLst>
      <p:ext uri="{BB962C8B-B14F-4D97-AF65-F5344CB8AC3E}">
        <p14:creationId xmlns:p14="http://schemas.microsoft.com/office/powerpoint/2010/main" val="1950522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766127833"/>
              </p:ext>
            </p:extLst>
          </p:nvPr>
        </p:nvGraphicFramePr>
        <p:xfrm>
          <a:off x="827584" y="908720"/>
          <a:ext cx="7404847"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ubtitle 11"/>
          <p:cNvSpPr>
            <a:spLocks noGrp="1"/>
          </p:cNvSpPr>
          <p:nvPr>
            <p:ph type="subTitle" idx="1"/>
          </p:nvPr>
        </p:nvSpPr>
        <p:spPr>
          <a:xfrm>
            <a:off x="0" y="188640"/>
            <a:ext cx="9144000" cy="1752600"/>
          </a:xfrm>
        </p:spPr>
        <p:txBody>
          <a:bodyPr>
            <a:normAutofit/>
          </a:bodyPr>
          <a:lstStyle/>
          <a:p>
            <a:r>
              <a:rPr lang="en-GB" sz="4000" b="1" dirty="0" smtClean="0">
                <a:solidFill>
                  <a:schemeClr val="accent2">
                    <a:lumMod val="75000"/>
                  </a:schemeClr>
                </a:solidFill>
                <a:latin typeface="+mn-lt"/>
                <a:ea typeface="Tahoma" pitchFamily="34" charset="0"/>
                <a:cs typeface="Tahoma" pitchFamily="34" charset="0"/>
              </a:rPr>
              <a:t>Who should decide the curriculum?</a:t>
            </a:r>
            <a:endParaRPr lang="en-GB" sz="4000" b="1" dirty="0">
              <a:solidFill>
                <a:schemeClr val="accent2">
                  <a:lumMod val="7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smtClean="0"/>
              <a:t>MAY 2012</a:t>
            </a:r>
            <a:endParaRPr lang="en-US" dirty="0"/>
          </a:p>
        </p:txBody>
      </p:sp>
      <p:sp>
        <p:nvSpPr>
          <p:cNvPr id="5" name="Footer Placeholder 4"/>
          <p:cNvSpPr>
            <a:spLocks noGrp="1"/>
          </p:cNvSpPr>
          <p:nvPr>
            <p:ph type="ftr" sz="quarter" idx="11"/>
          </p:nvPr>
        </p:nvSpPr>
        <p:spPr/>
        <p:txBody>
          <a:bodyPr/>
          <a:lstStyle/>
          <a:p>
            <a:r>
              <a:rPr lang="en-US" dirty="0" smtClean="0"/>
              <a:t>MICHIGAN STATE CONVENTION</a:t>
            </a:r>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pPr/>
              <a:t>3</a:t>
            </a:fld>
            <a:endParaRPr lang="en-US"/>
          </a:p>
        </p:txBody>
      </p:sp>
    </p:spTree>
    <p:extLst>
      <p:ext uri="{BB962C8B-B14F-4D97-AF65-F5344CB8AC3E}">
        <p14:creationId xmlns:p14="http://schemas.microsoft.com/office/powerpoint/2010/main" val="37027512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2"/>
            <a:ext cx="8991600" cy="1470025"/>
          </a:xfrm>
        </p:spPr>
        <p:txBody>
          <a:bodyPr>
            <a:normAutofit/>
          </a:bodyPr>
          <a:lstStyle/>
          <a:p>
            <a:r>
              <a:rPr lang="en-US" sz="4800" dirty="0" smtClean="0">
                <a:solidFill>
                  <a:schemeClr val="accent2">
                    <a:lumMod val="75000"/>
                  </a:schemeClr>
                </a:solidFill>
                <a:latin typeface="+mn-lt"/>
              </a:rPr>
              <a:t>By 1921</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251520" y="1340768"/>
            <a:ext cx="8712968" cy="3764632"/>
          </a:xfrm>
        </p:spPr>
        <p:txBody>
          <a:bodyPr>
            <a:normAutofit lnSpcReduction="10000"/>
          </a:bodyPr>
          <a:lstStyle/>
          <a:p>
            <a:pPr algn="l"/>
            <a:r>
              <a:rPr lang="en-US" dirty="0" smtClean="0">
                <a:solidFill>
                  <a:schemeClr val="tx1">
                    <a:lumMod val="65000"/>
                    <a:lumOff val="35000"/>
                  </a:schemeClr>
                </a:solidFill>
                <a:latin typeface="+mn-lt"/>
                <a:ea typeface="Tahoma" pitchFamily="34" charset="0"/>
                <a:cs typeface="Tahoma" pitchFamily="34" charset="0"/>
              </a:rPr>
              <a:t>The girls’ curriculum was about </a:t>
            </a:r>
            <a:r>
              <a:rPr lang="en-US" b="1" dirty="0" smtClean="0">
                <a:solidFill>
                  <a:schemeClr val="tx1">
                    <a:lumMod val="65000"/>
                    <a:lumOff val="35000"/>
                  </a:schemeClr>
                </a:solidFill>
                <a:latin typeface="+mn-lt"/>
                <a:ea typeface="Tahoma" pitchFamily="34" charset="0"/>
                <a:cs typeface="Tahoma" pitchFamily="34" charset="0"/>
              </a:rPr>
              <a:t>60</a:t>
            </a:r>
            <a:r>
              <a:rPr lang="en-US" dirty="0" smtClean="0">
                <a:solidFill>
                  <a:schemeClr val="tx1">
                    <a:lumMod val="65000"/>
                    <a:lumOff val="35000"/>
                  </a:schemeClr>
                </a:solidFill>
                <a:latin typeface="+mn-lt"/>
                <a:ea typeface="Tahoma" pitchFamily="34" charset="0"/>
                <a:cs typeface="Tahoma" pitchFamily="34" charset="0"/>
              </a:rPr>
              <a:t> years old; the boys’ curriculum was the outcome of </a:t>
            </a:r>
            <a:r>
              <a:rPr lang="en-US" b="1" dirty="0" smtClean="0">
                <a:solidFill>
                  <a:schemeClr val="tx1">
                    <a:lumMod val="65000"/>
                    <a:lumOff val="35000"/>
                  </a:schemeClr>
                </a:solidFill>
                <a:latin typeface="+mn-lt"/>
                <a:ea typeface="Tahoma" pitchFamily="34" charset="0"/>
                <a:cs typeface="Tahoma" pitchFamily="34" charset="0"/>
              </a:rPr>
              <a:t>centuries</a:t>
            </a:r>
            <a:r>
              <a:rPr lang="en-US" dirty="0" smtClean="0">
                <a:solidFill>
                  <a:schemeClr val="tx1">
                    <a:lumMod val="65000"/>
                    <a:lumOff val="35000"/>
                  </a:schemeClr>
                </a:solidFill>
                <a:latin typeface="+mn-lt"/>
                <a:ea typeface="Tahoma" pitchFamily="34" charset="0"/>
                <a:cs typeface="Tahoma" pitchFamily="34" charset="0"/>
              </a:rPr>
              <a:t> of development.</a:t>
            </a:r>
          </a:p>
          <a:p>
            <a:pPr algn="l"/>
            <a:r>
              <a:rPr lang="en-US" dirty="0" smtClean="0">
                <a:solidFill>
                  <a:schemeClr val="tx1">
                    <a:lumMod val="65000"/>
                    <a:lumOff val="35000"/>
                  </a:schemeClr>
                </a:solidFill>
                <a:latin typeface="+mn-lt"/>
                <a:ea typeface="Tahoma" pitchFamily="34" charset="0"/>
                <a:cs typeface="Tahoma" pitchFamily="34" charset="0"/>
              </a:rPr>
              <a:t>Secondary education had undergone a revolution in the </a:t>
            </a:r>
            <a:r>
              <a:rPr lang="en-US" dirty="0">
                <a:solidFill>
                  <a:schemeClr val="tx1">
                    <a:lumMod val="65000"/>
                    <a:lumOff val="35000"/>
                  </a:schemeClr>
                </a:solidFill>
                <a:latin typeface="+mn-lt"/>
                <a:ea typeface="Tahoma" pitchFamily="34" charset="0"/>
                <a:cs typeface="Tahoma" pitchFamily="34" charset="0"/>
              </a:rPr>
              <a:t>nineteenth </a:t>
            </a:r>
            <a:r>
              <a:rPr lang="en-US" dirty="0" smtClean="0">
                <a:solidFill>
                  <a:schemeClr val="tx1">
                    <a:lumMod val="65000"/>
                    <a:lumOff val="35000"/>
                  </a:schemeClr>
                </a:solidFill>
                <a:latin typeface="+mn-lt"/>
                <a:ea typeface="Tahoma" pitchFamily="34" charset="0"/>
                <a:cs typeface="Tahoma" pitchFamily="34" charset="0"/>
              </a:rPr>
              <a:t>century.  From now on, should boys and girls study the same subjects, to the same standard, and should there be any different treatment?</a:t>
            </a:r>
            <a:endParaRPr lang="en-US"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30</a:t>
            </a:fld>
            <a:endParaRPr lang="en-US"/>
          </a:p>
        </p:txBody>
      </p:sp>
    </p:spTree>
    <p:extLst>
      <p:ext uri="{BB962C8B-B14F-4D97-AF65-F5344CB8AC3E}">
        <p14:creationId xmlns:p14="http://schemas.microsoft.com/office/powerpoint/2010/main" val="3590098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321"/>
            <a:ext cx="8991600" cy="1174432"/>
          </a:xfrm>
        </p:spPr>
        <p:txBody>
          <a:bodyPr>
            <a:normAutofit/>
          </a:bodyPr>
          <a:lstStyle/>
          <a:p>
            <a:r>
              <a:rPr lang="en-US" sz="4400" dirty="0" smtClean="0">
                <a:solidFill>
                  <a:schemeClr val="accent2">
                    <a:lumMod val="75000"/>
                  </a:schemeClr>
                </a:solidFill>
                <a:latin typeface="+mn-lt"/>
              </a:rPr>
              <a:t>Between the World Wars</a:t>
            </a:r>
            <a:endParaRPr lang="en-US" sz="4400" dirty="0">
              <a:solidFill>
                <a:schemeClr val="accent2">
                  <a:lumMod val="75000"/>
                </a:schemeClr>
              </a:solidFill>
              <a:latin typeface="+mn-lt"/>
            </a:endParaRPr>
          </a:p>
        </p:txBody>
      </p:sp>
      <p:sp>
        <p:nvSpPr>
          <p:cNvPr id="3" name="Subtitle 2"/>
          <p:cNvSpPr>
            <a:spLocks noGrp="1"/>
          </p:cNvSpPr>
          <p:nvPr>
            <p:ph type="subTitle" idx="1"/>
          </p:nvPr>
        </p:nvSpPr>
        <p:spPr>
          <a:xfrm>
            <a:off x="179512" y="1052736"/>
            <a:ext cx="8856984" cy="4052664"/>
          </a:xfrm>
        </p:spPr>
        <p:txBody>
          <a:bodyPr>
            <a:normAutofit fontScale="92500" lnSpcReduction="10000"/>
          </a:bodyPr>
          <a:lstStyle/>
          <a:p>
            <a:pPr algn="l"/>
            <a:r>
              <a:rPr lang="en-GB" dirty="0">
                <a:solidFill>
                  <a:schemeClr val="tx1">
                    <a:lumMod val="65000"/>
                    <a:lumOff val="35000"/>
                  </a:schemeClr>
                </a:solidFill>
                <a:latin typeface="+mn-lt"/>
                <a:ea typeface="Tahoma" pitchFamily="34" charset="0"/>
                <a:cs typeface="Tahoma" pitchFamily="34" charset="0"/>
              </a:rPr>
              <a:t>M</a:t>
            </a:r>
            <a:r>
              <a:rPr lang="en-GB" dirty="0" smtClean="0">
                <a:solidFill>
                  <a:schemeClr val="tx1">
                    <a:lumMod val="65000"/>
                    <a:lumOff val="35000"/>
                  </a:schemeClr>
                </a:solidFill>
                <a:latin typeface="+mn-lt"/>
                <a:ea typeface="Tahoma" pitchFamily="34" charset="0"/>
                <a:cs typeface="Tahoma" pitchFamily="34" charset="0"/>
              </a:rPr>
              <a:t>uch </a:t>
            </a:r>
            <a:r>
              <a:rPr lang="en-GB" dirty="0">
                <a:solidFill>
                  <a:schemeClr val="tx1">
                    <a:lumMod val="65000"/>
                    <a:lumOff val="35000"/>
                  </a:schemeClr>
                </a:solidFill>
                <a:latin typeface="+mn-lt"/>
                <a:ea typeface="Tahoma" pitchFamily="34" charset="0"/>
                <a:cs typeface="Tahoma" pitchFamily="34" charset="0"/>
              </a:rPr>
              <a:t>debate about the nature of </a:t>
            </a:r>
            <a:r>
              <a:rPr lang="en-GB" b="1" dirty="0">
                <a:solidFill>
                  <a:schemeClr val="tx1">
                    <a:lumMod val="65000"/>
                    <a:lumOff val="35000"/>
                  </a:schemeClr>
                </a:solidFill>
                <a:latin typeface="+mn-lt"/>
                <a:ea typeface="Tahoma" pitchFamily="34" charset="0"/>
                <a:cs typeface="Tahoma" pitchFamily="34" charset="0"/>
              </a:rPr>
              <a:t>primary </a:t>
            </a:r>
            <a:r>
              <a:rPr lang="en-GB" b="1" dirty="0" smtClean="0">
                <a:solidFill>
                  <a:schemeClr val="tx1">
                    <a:lumMod val="65000"/>
                    <a:lumOff val="35000"/>
                  </a:schemeClr>
                </a:solidFill>
                <a:latin typeface="+mn-lt"/>
                <a:ea typeface="Tahoma" pitchFamily="34" charset="0"/>
                <a:cs typeface="Tahoma" pitchFamily="34" charset="0"/>
              </a:rPr>
              <a:t>education</a:t>
            </a:r>
            <a:r>
              <a:rPr lang="en-GB" dirty="0">
                <a:solidFill>
                  <a:schemeClr val="tx1">
                    <a:lumMod val="65000"/>
                    <a:lumOff val="35000"/>
                  </a:schemeClr>
                </a:solidFill>
                <a:latin typeface="+mn-lt"/>
                <a:ea typeface="Tahoma" pitchFamily="34" charset="0"/>
                <a:cs typeface="Tahoma" pitchFamily="34" charset="0"/>
              </a:rPr>
              <a:t> </a:t>
            </a:r>
            <a:r>
              <a:rPr lang="en-GB" dirty="0" smtClean="0">
                <a:solidFill>
                  <a:schemeClr val="tx1">
                    <a:lumMod val="65000"/>
                    <a:lumOff val="35000"/>
                  </a:schemeClr>
                </a:solidFill>
                <a:latin typeface="+mn-lt"/>
                <a:ea typeface="Tahoma" pitchFamily="34" charset="0"/>
                <a:cs typeface="Tahoma" pitchFamily="34" charset="0"/>
              </a:rPr>
              <a:t>- interest </a:t>
            </a:r>
            <a:r>
              <a:rPr lang="en-GB" dirty="0">
                <a:solidFill>
                  <a:schemeClr val="tx1">
                    <a:lumMod val="65000"/>
                    <a:lumOff val="35000"/>
                  </a:schemeClr>
                </a:solidFill>
                <a:latin typeface="+mn-lt"/>
                <a:ea typeface="Tahoma" pitchFamily="34" charset="0"/>
                <a:cs typeface="Tahoma" pitchFamily="34" charset="0"/>
              </a:rPr>
              <a:t>in the works of Dewey, Montessori and Edmond Holmes, and Susan Isaacs' books on the intellectual and social development of children. </a:t>
            </a:r>
            <a:endParaRPr lang="en-GB" dirty="0" smtClean="0">
              <a:solidFill>
                <a:schemeClr val="tx1">
                  <a:lumMod val="65000"/>
                  <a:lumOff val="35000"/>
                </a:schemeClr>
              </a:solidFill>
              <a:latin typeface="+mn-lt"/>
              <a:ea typeface="Tahoma" pitchFamily="34" charset="0"/>
              <a:cs typeface="Tahoma" pitchFamily="34" charset="0"/>
            </a:endParaRPr>
          </a:p>
          <a:p>
            <a:pPr algn="l"/>
            <a:r>
              <a:rPr lang="en-GB" dirty="0" smtClean="0">
                <a:solidFill>
                  <a:schemeClr val="tx1">
                    <a:lumMod val="65000"/>
                    <a:lumOff val="35000"/>
                  </a:schemeClr>
                </a:solidFill>
                <a:latin typeface="+mn-lt"/>
                <a:ea typeface="Tahoma" pitchFamily="34" charset="0"/>
                <a:cs typeface="Tahoma" pitchFamily="34" charset="0"/>
              </a:rPr>
              <a:t>In </a:t>
            </a:r>
            <a:r>
              <a:rPr lang="en-GB" b="1" dirty="0" smtClean="0">
                <a:solidFill>
                  <a:schemeClr val="tx1">
                    <a:lumMod val="65000"/>
                    <a:lumOff val="35000"/>
                  </a:schemeClr>
                </a:solidFill>
                <a:latin typeface="+mn-lt"/>
                <a:ea typeface="Tahoma" pitchFamily="34" charset="0"/>
                <a:cs typeface="Tahoma" pitchFamily="34" charset="0"/>
              </a:rPr>
              <a:t>secondary schools</a:t>
            </a:r>
            <a:r>
              <a:rPr lang="en-GB" dirty="0" smtClean="0">
                <a:solidFill>
                  <a:schemeClr val="tx1">
                    <a:lumMod val="65000"/>
                    <a:lumOff val="35000"/>
                  </a:schemeClr>
                </a:solidFill>
                <a:latin typeface="+mn-lt"/>
                <a:ea typeface="Tahoma" pitchFamily="34" charset="0"/>
                <a:cs typeface="Tahoma" pitchFamily="34" charset="0"/>
              </a:rPr>
              <a:t>, ‘each </a:t>
            </a:r>
            <a:r>
              <a:rPr lang="en-GB" dirty="0">
                <a:solidFill>
                  <a:schemeClr val="tx1">
                    <a:lumMod val="65000"/>
                    <a:lumOff val="35000"/>
                  </a:schemeClr>
                </a:solidFill>
                <a:latin typeface="+mn-lt"/>
                <a:ea typeface="Tahoma" pitchFamily="34" charset="0"/>
                <a:cs typeface="Tahoma" pitchFamily="34" charset="0"/>
              </a:rPr>
              <a:t>teacher shall think for himself, and work out for himself such methods of teaching as may use his powers to the best advantage and be best suited to the particular needs and conditions of the </a:t>
            </a:r>
            <a:r>
              <a:rPr lang="en-GB" dirty="0" smtClean="0">
                <a:solidFill>
                  <a:schemeClr val="tx1">
                    <a:lumMod val="65000"/>
                    <a:lumOff val="35000"/>
                  </a:schemeClr>
                </a:solidFill>
                <a:latin typeface="+mn-lt"/>
                <a:ea typeface="Tahoma" pitchFamily="34" charset="0"/>
                <a:cs typeface="Tahoma" pitchFamily="34" charset="0"/>
              </a:rPr>
              <a:t>school’!</a:t>
            </a:r>
            <a:endParaRPr lang="en-GB" dirty="0">
              <a:solidFill>
                <a:schemeClr val="tx1">
                  <a:lumMod val="65000"/>
                  <a:lumOff val="35000"/>
                </a:schemeClr>
              </a:solidFill>
              <a:latin typeface="+mn-lt"/>
              <a:ea typeface="Tahoma" pitchFamily="34" charset="0"/>
              <a:cs typeface="Tahoma" pitchFamily="34" charset="0"/>
            </a:endParaRPr>
          </a:p>
          <a:p>
            <a:pPr algn="l"/>
            <a:endParaRPr lang="en-US" dirty="0">
              <a:solidFill>
                <a:schemeClr val="tx1">
                  <a:lumMod val="65000"/>
                  <a:lumOff val="35000"/>
                </a:schemeClr>
              </a:solidFill>
              <a:latin typeface="Tahoma" pitchFamily="34" charset="0"/>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31</a:t>
            </a:fld>
            <a:endParaRPr lang="en-US"/>
          </a:p>
        </p:txBody>
      </p:sp>
    </p:spTree>
    <p:extLst>
      <p:ext uri="{BB962C8B-B14F-4D97-AF65-F5344CB8AC3E}">
        <p14:creationId xmlns:p14="http://schemas.microsoft.com/office/powerpoint/2010/main" val="2228012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59" y="1"/>
            <a:ext cx="8991600" cy="1052736"/>
          </a:xfrm>
        </p:spPr>
        <p:txBody>
          <a:bodyPr>
            <a:normAutofit/>
          </a:bodyPr>
          <a:lstStyle/>
          <a:p>
            <a:r>
              <a:rPr lang="en-US" sz="4800" dirty="0" smtClean="0">
                <a:solidFill>
                  <a:schemeClr val="accent2">
                    <a:lumMod val="75000"/>
                  </a:schemeClr>
                </a:solidFill>
                <a:latin typeface="+mn-lt"/>
              </a:rPr>
              <a:t>1936 Education Act</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251520" y="1052736"/>
            <a:ext cx="8640960" cy="3960440"/>
          </a:xfrm>
        </p:spPr>
        <p:txBody>
          <a:bodyPr/>
          <a:lstStyle/>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The school leaving age was raised to 15.</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Expense of making schools larger, especially for </a:t>
            </a:r>
            <a:r>
              <a:rPr lang="en-US" b="1" dirty="0" smtClean="0">
                <a:solidFill>
                  <a:schemeClr val="tx1">
                    <a:lumMod val="65000"/>
                    <a:lumOff val="35000"/>
                  </a:schemeClr>
                </a:solidFill>
                <a:latin typeface="+mn-lt"/>
                <a:ea typeface="Tahoma" pitchFamily="34" charset="0"/>
                <a:cs typeface="Tahoma" pitchFamily="34" charset="0"/>
              </a:rPr>
              <a:t>church schools</a:t>
            </a:r>
            <a:r>
              <a:rPr lang="en-US" dirty="0" smtClean="0">
                <a:solidFill>
                  <a:schemeClr val="tx1">
                    <a:lumMod val="65000"/>
                    <a:lumOff val="35000"/>
                  </a:schemeClr>
                </a:solidFill>
                <a:latin typeface="+mn-lt"/>
                <a:ea typeface="Tahoma" pitchFamily="34" charset="0"/>
                <a:cs typeface="Tahoma" pitchFamily="34" charset="0"/>
              </a:rPr>
              <a:t>.</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a:t>
            </a:r>
            <a:r>
              <a:rPr lang="en-US" b="1" dirty="0" smtClean="0">
                <a:solidFill>
                  <a:schemeClr val="tx1">
                    <a:lumMod val="65000"/>
                    <a:lumOff val="35000"/>
                  </a:schemeClr>
                </a:solidFill>
                <a:latin typeface="+mn-lt"/>
                <a:ea typeface="Tahoma" pitchFamily="34" charset="0"/>
                <a:cs typeface="Tahoma" pitchFamily="34" charset="0"/>
              </a:rPr>
              <a:t>Special agreement</a:t>
            </a:r>
            <a:r>
              <a:rPr lang="en-US" dirty="0" smtClean="0">
                <a:solidFill>
                  <a:schemeClr val="tx1">
                    <a:lumMod val="65000"/>
                    <a:lumOff val="35000"/>
                  </a:schemeClr>
                </a:solidFill>
                <a:latin typeface="+mn-lt"/>
                <a:ea typeface="Tahoma" pitchFamily="34" charset="0"/>
                <a:cs typeface="Tahoma" pitchFamily="34" charset="0"/>
              </a:rPr>
              <a:t>’ schools were set up </a:t>
            </a:r>
            <a:r>
              <a:rPr lang="en-US" dirty="0">
                <a:solidFill>
                  <a:schemeClr val="tx1">
                    <a:lumMod val="65000"/>
                    <a:lumOff val="35000"/>
                  </a:schemeClr>
                </a:solidFill>
                <a:latin typeface="+mn-lt"/>
                <a:ea typeface="Tahoma" pitchFamily="34" charset="0"/>
                <a:cs typeface="Tahoma" pitchFamily="34" charset="0"/>
              </a:rPr>
              <a:t>- </a:t>
            </a:r>
            <a:r>
              <a:rPr lang="en-US" dirty="0" smtClean="0">
                <a:solidFill>
                  <a:schemeClr val="tx1">
                    <a:lumMod val="65000"/>
                    <a:lumOff val="35000"/>
                  </a:schemeClr>
                </a:solidFill>
                <a:latin typeface="+mn-lt"/>
                <a:ea typeface="Tahoma" pitchFamily="34" charset="0"/>
                <a:cs typeface="Tahoma" pitchFamily="34" charset="0"/>
              </a:rPr>
              <a:t>230 new C of E schools and 289 R C, provided that ‘religious instruction’ followed the syllabus for state schools in the area.</a:t>
            </a:r>
            <a:endParaRPr lang="en-US"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32</a:t>
            </a:fld>
            <a:endParaRPr lang="en-US"/>
          </a:p>
        </p:txBody>
      </p:sp>
    </p:spTree>
    <p:extLst>
      <p:ext uri="{BB962C8B-B14F-4D97-AF65-F5344CB8AC3E}">
        <p14:creationId xmlns:p14="http://schemas.microsoft.com/office/powerpoint/2010/main" val="2817419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09"/>
            <a:ext cx="8991600" cy="1136854"/>
          </a:xfrm>
        </p:spPr>
        <p:txBody>
          <a:bodyPr>
            <a:normAutofit/>
          </a:bodyPr>
          <a:lstStyle/>
          <a:p>
            <a:r>
              <a:rPr lang="en-US" sz="4400" dirty="0" smtClean="0">
                <a:solidFill>
                  <a:schemeClr val="accent2">
                    <a:lumMod val="75000"/>
                  </a:schemeClr>
                </a:solidFill>
                <a:latin typeface="+mn-lt"/>
              </a:rPr>
              <a:t>Next comes the 1944 Education Act</a:t>
            </a:r>
            <a:endParaRPr lang="en-US" sz="4400" dirty="0">
              <a:solidFill>
                <a:schemeClr val="accent2">
                  <a:lumMod val="75000"/>
                </a:schemeClr>
              </a:solidFill>
              <a:latin typeface="+mn-lt"/>
            </a:endParaRPr>
          </a:p>
        </p:txBody>
      </p:sp>
      <p:sp>
        <p:nvSpPr>
          <p:cNvPr id="3" name="Subtitle 2"/>
          <p:cNvSpPr>
            <a:spLocks noGrp="1"/>
          </p:cNvSpPr>
          <p:nvPr>
            <p:ph type="subTitle" idx="1"/>
          </p:nvPr>
        </p:nvSpPr>
        <p:spPr>
          <a:xfrm>
            <a:off x="179512" y="980728"/>
            <a:ext cx="8856984" cy="4124672"/>
          </a:xfrm>
        </p:spPr>
        <p:txBody>
          <a:bodyPr>
            <a:normAutofit lnSpcReduction="10000"/>
          </a:bodyPr>
          <a:lstStyle/>
          <a:p>
            <a:pPr algn="l"/>
            <a:r>
              <a:rPr lang="en-GB" dirty="0" smtClean="0">
                <a:solidFill>
                  <a:schemeClr val="tx1">
                    <a:lumMod val="65000"/>
                    <a:lumOff val="35000"/>
                  </a:schemeClr>
                </a:solidFill>
                <a:latin typeface="+mn-lt"/>
                <a:ea typeface="Tahoma" pitchFamily="34" charset="0"/>
                <a:cs typeface="Tahoma" pitchFamily="34" charset="0"/>
              </a:rPr>
              <a:t>Arguments </a:t>
            </a:r>
            <a:r>
              <a:rPr lang="en-GB" dirty="0">
                <a:solidFill>
                  <a:schemeClr val="tx1">
                    <a:lumMod val="65000"/>
                    <a:lumOff val="35000"/>
                  </a:schemeClr>
                </a:solidFill>
                <a:latin typeface="+mn-lt"/>
                <a:ea typeface="Tahoma" pitchFamily="34" charset="0"/>
                <a:cs typeface="Tahoma" pitchFamily="34" charset="0"/>
              </a:rPr>
              <a:t>were still put forward in support of a divided and elitist system. I</a:t>
            </a:r>
            <a:r>
              <a:rPr lang="en-GB" dirty="0" smtClean="0">
                <a:solidFill>
                  <a:schemeClr val="tx1">
                    <a:lumMod val="65000"/>
                    <a:lumOff val="35000"/>
                  </a:schemeClr>
                </a:solidFill>
                <a:latin typeface="+mn-lt"/>
                <a:ea typeface="Tahoma" pitchFamily="34" charset="0"/>
                <a:cs typeface="Tahoma" pitchFamily="34" charset="0"/>
              </a:rPr>
              <a:t>n </a:t>
            </a:r>
            <a:r>
              <a:rPr lang="en-GB" dirty="0">
                <a:solidFill>
                  <a:schemeClr val="tx1">
                    <a:lumMod val="65000"/>
                    <a:lumOff val="35000"/>
                  </a:schemeClr>
                </a:solidFill>
                <a:latin typeface="+mn-lt"/>
                <a:ea typeface="Tahoma" pitchFamily="34" charset="0"/>
                <a:cs typeface="Tahoma" pitchFamily="34" charset="0"/>
              </a:rPr>
              <a:t>the late 19th century such divisions were openly based on class, now they were based on </a:t>
            </a:r>
            <a:r>
              <a:rPr lang="en-GB" dirty="0" smtClean="0">
                <a:solidFill>
                  <a:schemeClr val="tx1">
                    <a:lumMod val="65000"/>
                    <a:lumOff val="35000"/>
                  </a:schemeClr>
                </a:solidFill>
                <a:latin typeface="+mn-lt"/>
                <a:ea typeface="Tahoma" pitchFamily="34" charset="0"/>
                <a:cs typeface="Tahoma" pitchFamily="34" charset="0"/>
              </a:rPr>
              <a:t>ideas of </a:t>
            </a:r>
            <a:r>
              <a:rPr lang="en-GB" b="1" dirty="0">
                <a:solidFill>
                  <a:schemeClr val="tx1">
                    <a:lumMod val="65000"/>
                    <a:lumOff val="35000"/>
                  </a:schemeClr>
                </a:solidFill>
                <a:latin typeface="+mn-lt"/>
                <a:ea typeface="Tahoma" pitchFamily="34" charset="0"/>
                <a:cs typeface="Tahoma" pitchFamily="34" charset="0"/>
              </a:rPr>
              <a:t>intelligence and </a:t>
            </a:r>
            <a:r>
              <a:rPr lang="en-GB" b="1" dirty="0" smtClean="0">
                <a:solidFill>
                  <a:schemeClr val="tx1">
                    <a:lumMod val="65000"/>
                    <a:lumOff val="35000"/>
                  </a:schemeClr>
                </a:solidFill>
                <a:latin typeface="+mn-lt"/>
                <a:ea typeface="Tahoma" pitchFamily="34" charset="0"/>
                <a:cs typeface="Tahoma" pitchFamily="34" charset="0"/>
              </a:rPr>
              <a:t>aptitude</a:t>
            </a:r>
            <a:r>
              <a:rPr lang="en-GB" dirty="0" smtClean="0">
                <a:solidFill>
                  <a:schemeClr val="tx1">
                    <a:lumMod val="65000"/>
                    <a:lumOff val="35000"/>
                  </a:schemeClr>
                </a:solidFill>
                <a:latin typeface="+mn-lt"/>
                <a:ea typeface="Tahoma" pitchFamily="34" charset="0"/>
                <a:cs typeface="Tahoma" pitchFamily="34" charset="0"/>
              </a:rPr>
              <a:t>.                         </a:t>
            </a:r>
          </a:p>
          <a:p>
            <a:pPr marL="457200" indent="-457200" algn="l">
              <a:buFont typeface="Arial" pitchFamily="34" charset="0"/>
              <a:buChar char="•"/>
            </a:pPr>
            <a:r>
              <a:rPr lang="en-GB" b="1" dirty="0" smtClean="0">
                <a:solidFill>
                  <a:schemeClr val="tx1">
                    <a:lumMod val="65000"/>
                    <a:lumOff val="35000"/>
                  </a:schemeClr>
                </a:solidFill>
                <a:latin typeface="+mn-lt"/>
                <a:ea typeface="Tahoma" pitchFamily="34" charset="0"/>
                <a:cs typeface="Tahoma" pitchFamily="34" charset="0"/>
              </a:rPr>
              <a:t>grammar </a:t>
            </a:r>
            <a:r>
              <a:rPr lang="en-GB" b="1" dirty="0">
                <a:solidFill>
                  <a:schemeClr val="tx1">
                    <a:lumMod val="65000"/>
                    <a:lumOff val="35000"/>
                  </a:schemeClr>
                </a:solidFill>
                <a:latin typeface="+mn-lt"/>
                <a:ea typeface="Tahoma" pitchFamily="34" charset="0"/>
                <a:cs typeface="Tahoma" pitchFamily="34" charset="0"/>
              </a:rPr>
              <a:t>schools </a:t>
            </a:r>
            <a:r>
              <a:rPr lang="en-GB" dirty="0">
                <a:solidFill>
                  <a:schemeClr val="tx1">
                    <a:lumMod val="65000"/>
                    <a:lumOff val="35000"/>
                  </a:schemeClr>
                </a:solidFill>
                <a:latin typeface="+mn-lt"/>
                <a:ea typeface="Tahoma" pitchFamily="34" charset="0"/>
                <a:cs typeface="Tahoma" pitchFamily="34" charset="0"/>
              </a:rPr>
              <a:t>for the academically able; </a:t>
            </a:r>
          </a:p>
          <a:p>
            <a:pPr marL="457200" lvl="0" indent="-457200" algn="l">
              <a:buFont typeface="Arial" pitchFamily="34" charset="0"/>
              <a:buChar char="•"/>
            </a:pPr>
            <a:r>
              <a:rPr lang="en-GB" b="1" dirty="0">
                <a:solidFill>
                  <a:schemeClr val="tx1">
                    <a:lumMod val="65000"/>
                    <a:lumOff val="35000"/>
                  </a:schemeClr>
                </a:solidFill>
                <a:latin typeface="+mn-lt"/>
                <a:ea typeface="Tahoma" pitchFamily="34" charset="0"/>
                <a:cs typeface="Tahoma" pitchFamily="34" charset="0"/>
              </a:rPr>
              <a:t>technical schools </a:t>
            </a:r>
            <a:r>
              <a:rPr lang="en-GB" dirty="0">
                <a:solidFill>
                  <a:schemeClr val="tx1">
                    <a:lumMod val="65000"/>
                    <a:lumOff val="35000"/>
                  </a:schemeClr>
                </a:solidFill>
                <a:latin typeface="+mn-lt"/>
                <a:ea typeface="Tahoma" pitchFamily="34" charset="0"/>
                <a:cs typeface="Tahoma" pitchFamily="34" charset="0"/>
              </a:rPr>
              <a:t>for those with a practical bent; </a:t>
            </a:r>
            <a:r>
              <a:rPr lang="en-GB" dirty="0" smtClean="0">
                <a:solidFill>
                  <a:schemeClr val="tx1">
                    <a:lumMod val="65000"/>
                    <a:lumOff val="35000"/>
                  </a:schemeClr>
                </a:solidFill>
                <a:latin typeface="+mn-lt"/>
                <a:ea typeface="Tahoma" pitchFamily="34" charset="0"/>
                <a:cs typeface="Tahoma" pitchFamily="34" charset="0"/>
              </a:rPr>
              <a:t>and</a:t>
            </a:r>
          </a:p>
          <a:p>
            <a:pPr marL="457200" lvl="0" indent="-457200" algn="l">
              <a:buFont typeface="Arial" pitchFamily="34" charset="0"/>
              <a:buChar char="•"/>
            </a:pPr>
            <a:r>
              <a:rPr lang="en-GB" dirty="0" smtClean="0">
                <a:solidFill>
                  <a:schemeClr val="tx1">
                    <a:lumMod val="65000"/>
                    <a:lumOff val="35000"/>
                  </a:schemeClr>
                </a:solidFill>
                <a:latin typeface="+mn-lt"/>
                <a:ea typeface="Tahoma" pitchFamily="34" charset="0"/>
                <a:cs typeface="Tahoma" pitchFamily="34" charset="0"/>
              </a:rPr>
              <a:t>new </a:t>
            </a:r>
            <a:r>
              <a:rPr lang="en-GB" b="1" dirty="0">
                <a:solidFill>
                  <a:schemeClr val="tx1">
                    <a:lumMod val="65000"/>
                    <a:lumOff val="35000"/>
                  </a:schemeClr>
                </a:solidFill>
                <a:latin typeface="+mn-lt"/>
                <a:ea typeface="Tahoma" pitchFamily="34" charset="0"/>
                <a:cs typeface="Tahoma" pitchFamily="34" charset="0"/>
              </a:rPr>
              <a:t>'modern' secondary schools </a:t>
            </a:r>
            <a:r>
              <a:rPr lang="en-GB" dirty="0">
                <a:solidFill>
                  <a:schemeClr val="tx1">
                    <a:lumMod val="65000"/>
                    <a:lumOff val="35000"/>
                  </a:schemeClr>
                </a:solidFill>
                <a:latin typeface="+mn-lt"/>
                <a:ea typeface="Tahoma" pitchFamily="34" charset="0"/>
                <a:cs typeface="Tahoma" pitchFamily="34" charset="0"/>
              </a:rPr>
              <a:t>for </a:t>
            </a:r>
            <a:r>
              <a:rPr lang="en-GB" dirty="0" smtClean="0">
                <a:solidFill>
                  <a:schemeClr val="tx1">
                    <a:lumMod val="65000"/>
                    <a:lumOff val="35000"/>
                  </a:schemeClr>
                </a:solidFill>
                <a:latin typeface="+mn-lt"/>
                <a:ea typeface="Tahoma" pitchFamily="34" charset="0"/>
                <a:cs typeface="Tahoma" pitchFamily="34" charset="0"/>
              </a:rPr>
              <a:t>‘the rest’.</a:t>
            </a:r>
            <a:endParaRPr lang="en-GB" dirty="0">
              <a:solidFill>
                <a:schemeClr val="tx1">
                  <a:lumMod val="65000"/>
                  <a:lumOff val="35000"/>
                </a:schemeClr>
              </a:solidFill>
              <a:latin typeface="+mn-lt"/>
              <a:ea typeface="Tahoma" pitchFamily="34" charset="0"/>
              <a:cs typeface="Tahoma" pitchFamily="34" charset="0"/>
            </a:endParaRPr>
          </a:p>
          <a:p>
            <a:pPr algn="l"/>
            <a:endParaRPr lang="en-US" dirty="0">
              <a:solidFill>
                <a:schemeClr val="tx1">
                  <a:lumMod val="65000"/>
                  <a:lumOff val="35000"/>
                </a:schemeClr>
              </a:solidFill>
              <a:latin typeface="Tahoma" pitchFamily="34" charset="0"/>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33</a:t>
            </a:fld>
            <a:endParaRPr lang="en-US"/>
          </a:p>
        </p:txBody>
      </p:sp>
    </p:spTree>
    <p:extLst>
      <p:ext uri="{BB962C8B-B14F-4D97-AF65-F5344CB8AC3E}">
        <p14:creationId xmlns:p14="http://schemas.microsoft.com/office/powerpoint/2010/main" val="966328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97" y="116633"/>
            <a:ext cx="8991600" cy="1008112"/>
          </a:xfrm>
        </p:spPr>
        <p:txBody>
          <a:bodyPr>
            <a:normAutofit/>
          </a:bodyPr>
          <a:lstStyle/>
          <a:p>
            <a:r>
              <a:rPr lang="en-US" sz="4800" dirty="0" smtClean="0">
                <a:solidFill>
                  <a:schemeClr val="accent2">
                    <a:lumMod val="75000"/>
                  </a:schemeClr>
                </a:solidFill>
                <a:latin typeface="+mn-lt"/>
              </a:rPr>
              <a:t>And for Primary Schools?</a:t>
            </a:r>
            <a:endParaRPr lang="en-US" sz="4800" dirty="0">
              <a:solidFill>
                <a:schemeClr val="accent2">
                  <a:lumMod val="75000"/>
                </a:schemeClr>
              </a:solidFill>
              <a:latin typeface="+mn-lt"/>
            </a:endParaRPr>
          </a:p>
        </p:txBody>
      </p:sp>
      <p:sp>
        <p:nvSpPr>
          <p:cNvPr id="3" name="Subtitle 2"/>
          <p:cNvSpPr>
            <a:spLocks noGrp="1"/>
          </p:cNvSpPr>
          <p:nvPr>
            <p:ph type="subTitle" idx="1"/>
          </p:nvPr>
        </p:nvSpPr>
        <p:spPr>
          <a:xfrm>
            <a:off x="179512" y="1052736"/>
            <a:ext cx="8856984" cy="3960440"/>
          </a:xfrm>
        </p:spPr>
        <p:txBody>
          <a:bodyPr>
            <a:normAutofit fontScale="92500" lnSpcReduction="10000"/>
          </a:bodyPr>
          <a:lstStyle/>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Children remained to age 11</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New ideas about child development clashed with pressure to get children through the ‘scholarship’ exam.</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Principles of child development began to influence the style of education for younger children.</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Psychologists claimed that intelligence was hereditary or genetic.</a:t>
            </a:r>
          </a:p>
          <a:p>
            <a:pPr marL="457200" indent="-457200" algn="l">
              <a:buFont typeface="Arial" pitchFamily="34" charset="0"/>
              <a:buChar char="•"/>
            </a:pPr>
            <a:endParaRPr lang="en-US" dirty="0">
              <a:latin typeface="Tahoma" pitchFamily="34" charset="0"/>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34</a:t>
            </a:fld>
            <a:endParaRPr lang="en-US"/>
          </a:p>
        </p:txBody>
      </p:sp>
    </p:spTree>
    <p:extLst>
      <p:ext uri="{BB962C8B-B14F-4D97-AF65-F5344CB8AC3E}">
        <p14:creationId xmlns:p14="http://schemas.microsoft.com/office/powerpoint/2010/main" val="305616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417"/>
            <a:ext cx="8991600" cy="1196336"/>
          </a:xfrm>
        </p:spPr>
        <p:txBody>
          <a:bodyPr>
            <a:normAutofit/>
          </a:bodyPr>
          <a:lstStyle/>
          <a:p>
            <a:r>
              <a:rPr lang="en-GB" dirty="0" smtClean="0">
                <a:solidFill>
                  <a:schemeClr val="accent2">
                    <a:lumMod val="75000"/>
                  </a:schemeClr>
                </a:solidFill>
                <a:latin typeface="+mn-lt"/>
              </a:rPr>
              <a:t>The 1944 Education Act and its aftermath</a:t>
            </a:r>
            <a:endParaRPr lang="en-GB" dirty="0">
              <a:solidFill>
                <a:schemeClr val="accent2">
                  <a:lumMod val="75000"/>
                </a:schemeClr>
              </a:solidFill>
              <a:latin typeface="+mn-lt"/>
            </a:endParaRPr>
          </a:p>
        </p:txBody>
      </p:sp>
      <p:sp>
        <p:nvSpPr>
          <p:cNvPr id="4" name="Subtitle 3"/>
          <p:cNvSpPr>
            <a:spLocks noGrp="1"/>
          </p:cNvSpPr>
          <p:nvPr>
            <p:ph type="subTitle" idx="1"/>
          </p:nvPr>
        </p:nvSpPr>
        <p:spPr>
          <a:xfrm>
            <a:off x="179512" y="1412776"/>
            <a:ext cx="8856984" cy="3672408"/>
          </a:xfrm>
        </p:spPr>
        <p:txBody>
          <a:bodyPr>
            <a:normAutofit fontScale="92500" lnSpcReduction="10000"/>
          </a:bodyPr>
          <a:lstStyle/>
          <a:p>
            <a:pPr marL="457200" indent="-457200" algn="l">
              <a:buFont typeface="Arial" pitchFamily="34" charset="0"/>
              <a:buChar char="•"/>
            </a:pPr>
            <a:r>
              <a:rPr lang="en-GB" dirty="0" smtClean="0">
                <a:solidFill>
                  <a:schemeClr val="tx1">
                    <a:lumMod val="65000"/>
                    <a:lumOff val="35000"/>
                  </a:schemeClr>
                </a:solidFill>
                <a:latin typeface="+mn-lt"/>
                <a:ea typeface="Tahoma" pitchFamily="34" charset="0"/>
                <a:cs typeface="Tahoma" pitchFamily="34" charset="0"/>
              </a:rPr>
              <a:t>Replaced almost all previous education and set the framework for the post-war education system.</a:t>
            </a:r>
          </a:p>
          <a:p>
            <a:pPr marL="457200" indent="-457200" algn="l">
              <a:buFont typeface="Arial" pitchFamily="34" charset="0"/>
              <a:buChar char="•"/>
            </a:pPr>
            <a:r>
              <a:rPr lang="en-GB" dirty="0" smtClean="0">
                <a:solidFill>
                  <a:schemeClr val="tx1">
                    <a:lumMod val="65000"/>
                    <a:lumOff val="35000"/>
                  </a:schemeClr>
                </a:solidFill>
                <a:latin typeface="+mn-lt"/>
                <a:ea typeface="Tahoma" pitchFamily="34" charset="0"/>
                <a:cs typeface="Tahoma" pitchFamily="34" charset="0"/>
              </a:rPr>
              <a:t>Established ‘collective worship’ in schools, the teaching of an ‘agreed syllabus’ for RE, and a ‘conscience clause’ for teachers.</a:t>
            </a:r>
          </a:p>
          <a:p>
            <a:pPr marL="457200" indent="-457200" algn="l">
              <a:buFont typeface="Arial" pitchFamily="34" charset="0"/>
              <a:buChar char="•"/>
            </a:pPr>
            <a:r>
              <a:rPr lang="en-GB" dirty="0" smtClean="0">
                <a:solidFill>
                  <a:schemeClr val="tx1">
                    <a:lumMod val="65000"/>
                    <a:lumOff val="35000"/>
                  </a:schemeClr>
                </a:solidFill>
                <a:latin typeface="+mn-lt"/>
                <a:ea typeface="Tahoma" pitchFamily="34" charset="0"/>
                <a:cs typeface="Tahoma" pitchFamily="34" charset="0"/>
              </a:rPr>
              <a:t>Established the general principle that “children were to be educated in accordance with their parents’ wishes”.</a:t>
            </a:r>
          </a:p>
          <a:p>
            <a:pPr marL="457200" indent="-457200" algn="l">
              <a:buFont typeface="Arial" pitchFamily="34" charset="0"/>
              <a:buChar char="•"/>
            </a:pPr>
            <a:endParaRPr lang="en-GB" dirty="0" smtClean="0">
              <a:latin typeface="Tahoma" pitchFamily="34" charset="0"/>
              <a:ea typeface="Tahoma" pitchFamily="34" charset="0"/>
              <a:cs typeface="Tahoma" pitchFamily="34" charset="0"/>
            </a:endParaRPr>
          </a:p>
          <a:p>
            <a:pPr marL="457200" indent="-457200" algn="l">
              <a:buFont typeface="Arial" pitchFamily="34" charset="0"/>
              <a:buChar char="•"/>
            </a:pPr>
            <a:endParaRPr lang="en-GB" dirty="0">
              <a:latin typeface="Tahoma" pitchFamily="34" charset="0"/>
              <a:ea typeface="Tahoma" pitchFamily="34" charset="0"/>
              <a:cs typeface="Tahoma" pitchFamily="34" charset="0"/>
            </a:endParaRPr>
          </a:p>
        </p:txBody>
      </p:sp>
      <p:sp>
        <p:nvSpPr>
          <p:cNvPr id="5" name="Footer Placeholder 4"/>
          <p:cNvSpPr>
            <a:spLocks noGrp="1"/>
          </p:cNvSpPr>
          <p:nvPr>
            <p:ph type="ftr" sz="quarter" idx="11"/>
          </p:nvPr>
        </p:nvSpPr>
        <p:spPr>
          <a:xfrm>
            <a:off x="2051720" y="6264275"/>
            <a:ext cx="5568280" cy="365125"/>
          </a:xfrm>
        </p:spPr>
        <p:txBody>
          <a:bodyPr/>
          <a:lstStyle/>
          <a:p>
            <a:pPr algn="l"/>
            <a:r>
              <a:rPr lang="en-US" dirty="0" smtClean="0"/>
              <a:t>  MAY 2012                MICHIGAN STATE CONFERENCE</a:t>
            </a:r>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35</a:t>
            </a:fld>
            <a:endParaRPr lang="en-US"/>
          </a:p>
        </p:txBody>
      </p:sp>
    </p:spTree>
    <p:extLst>
      <p:ext uri="{BB962C8B-B14F-4D97-AF65-F5344CB8AC3E}">
        <p14:creationId xmlns:p14="http://schemas.microsoft.com/office/powerpoint/2010/main" val="3378466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991600" cy="1052736"/>
          </a:xfrm>
        </p:spPr>
        <p:txBody>
          <a:bodyPr>
            <a:normAutofit/>
          </a:bodyPr>
          <a:lstStyle/>
          <a:p>
            <a:r>
              <a:rPr lang="en-GB" sz="4400" dirty="0" smtClean="0">
                <a:solidFill>
                  <a:schemeClr val="accent2">
                    <a:lumMod val="75000"/>
                  </a:schemeClr>
                </a:solidFill>
                <a:latin typeface="+mn-lt"/>
              </a:rPr>
              <a:t>The ‘innovations’</a:t>
            </a:r>
            <a:endParaRPr lang="en-GB" sz="4400" dirty="0">
              <a:solidFill>
                <a:schemeClr val="accent2">
                  <a:lumMod val="75000"/>
                </a:schemeClr>
              </a:solidFill>
              <a:latin typeface="+mn-lt"/>
            </a:endParaRPr>
          </a:p>
        </p:txBody>
      </p:sp>
      <p:sp>
        <p:nvSpPr>
          <p:cNvPr id="3" name="Subtitle 2"/>
          <p:cNvSpPr>
            <a:spLocks noGrp="1"/>
          </p:cNvSpPr>
          <p:nvPr>
            <p:ph type="subTitle" idx="1"/>
          </p:nvPr>
        </p:nvSpPr>
        <p:spPr>
          <a:xfrm>
            <a:off x="179512" y="1052736"/>
            <a:ext cx="8784976" cy="4052664"/>
          </a:xfrm>
        </p:spPr>
        <p:txBody>
          <a:bodyPr>
            <a:normAutofit lnSpcReduction="10000"/>
          </a:bodyPr>
          <a:lstStyle/>
          <a:p>
            <a:pPr algn="l"/>
            <a:r>
              <a:rPr lang="en-GB" b="1" dirty="0">
                <a:solidFill>
                  <a:schemeClr val="tx1">
                    <a:lumMod val="65000"/>
                    <a:lumOff val="35000"/>
                  </a:schemeClr>
                </a:solidFill>
                <a:latin typeface="+mn-lt"/>
                <a:ea typeface="Tahoma" pitchFamily="34" charset="0"/>
                <a:cs typeface="Tahoma" pitchFamily="34" charset="0"/>
              </a:rPr>
              <a:t>L</a:t>
            </a:r>
            <a:r>
              <a:rPr lang="en-GB" b="1" dirty="0" smtClean="0">
                <a:solidFill>
                  <a:schemeClr val="tx1">
                    <a:lumMod val="65000"/>
                    <a:lumOff val="35000"/>
                  </a:schemeClr>
                </a:solidFill>
                <a:latin typeface="+mn-lt"/>
                <a:ea typeface="Tahoma" pitchFamily="34" charset="0"/>
                <a:cs typeface="Tahoma" pitchFamily="34" charset="0"/>
              </a:rPr>
              <a:t>ocal </a:t>
            </a:r>
            <a:r>
              <a:rPr lang="en-GB" b="1" dirty="0" err="1" smtClean="0">
                <a:solidFill>
                  <a:schemeClr val="tx1">
                    <a:lumMod val="65000"/>
                    <a:lumOff val="35000"/>
                  </a:schemeClr>
                </a:solidFill>
                <a:latin typeface="+mn-lt"/>
                <a:ea typeface="Tahoma" pitchFamily="34" charset="0"/>
                <a:cs typeface="Tahoma" pitchFamily="34" charset="0"/>
              </a:rPr>
              <a:t>Eduation</a:t>
            </a:r>
            <a:r>
              <a:rPr lang="en-GB" b="1" dirty="0" smtClean="0">
                <a:solidFill>
                  <a:schemeClr val="tx1">
                    <a:lumMod val="65000"/>
                    <a:lumOff val="35000"/>
                  </a:schemeClr>
                </a:solidFill>
                <a:latin typeface="+mn-lt"/>
                <a:ea typeface="Tahoma" pitchFamily="34" charset="0"/>
                <a:cs typeface="Tahoma" pitchFamily="34" charset="0"/>
              </a:rPr>
              <a:t> Authorities </a:t>
            </a:r>
            <a:r>
              <a:rPr lang="en-GB" dirty="0" smtClean="0">
                <a:solidFill>
                  <a:schemeClr val="tx1">
                    <a:lumMod val="65000"/>
                    <a:lumOff val="35000"/>
                  </a:schemeClr>
                </a:solidFill>
                <a:latin typeface="+mn-lt"/>
                <a:ea typeface="Tahoma" pitchFamily="34" charset="0"/>
                <a:cs typeface="Tahoma" pitchFamily="34" charset="0"/>
              </a:rPr>
              <a:t>would set local policies and allocate resources to schools.</a:t>
            </a:r>
          </a:p>
          <a:p>
            <a:pPr algn="l"/>
            <a:r>
              <a:rPr lang="en-GB" dirty="0" smtClean="0">
                <a:solidFill>
                  <a:schemeClr val="tx1">
                    <a:lumMod val="65000"/>
                    <a:lumOff val="35000"/>
                  </a:schemeClr>
                </a:solidFill>
                <a:latin typeface="+mn-lt"/>
                <a:ea typeface="Tahoma" pitchFamily="34" charset="0"/>
                <a:cs typeface="Tahoma" pitchFamily="34" charset="0"/>
              </a:rPr>
              <a:t>In each school, the head and governors would set school policies and manage the resources.</a:t>
            </a:r>
          </a:p>
          <a:p>
            <a:pPr algn="l"/>
            <a:r>
              <a:rPr lang="en-GB" dirty="0">
                <a:solidFill>
                  <a:schemeClr val="tx1">
                    <a:lumMod val="65000"/>
                    <a:lumOff val="35000"/>
                  </a:schemeClr>
                </a:solidFill>
                <a:latin typeface="+mn-lt"/>
                <a:ea typeface="Tahoma" pitchFamily="34" charset="0"/>
                <a:cs typeface="Tahoma" pitchFamily="34" charset="0"/>
              </a:rPr>
              <a:t>N</a:t>
            </a:r>
            <a:r>
              <a:rPr lang="en-GB" dirty="0" smtClean="0">
                <a:solidFill>
                  <a:schemeClr val="tx1">
                    <a:lumMod val="65000"/>
                    <a:lumOff val="35000"/>
                  </a:schemeClr>
                </a:solidFill>
                <a:latin typeface="+mn-lt"/>
                <a:ea typeface="Tahoma" pitchFamily="34" charset="0"/>
                <a:cs typeface="Tahoma" pitchFamily="34" charset="0"/>
              </a:rPr>
              <a:t>o stipulation about curriculum and pedagogy; teachers could initiate change at school level. </a:t>
            </a:r>
          </a:p>
          <a:p>
            <a:pPr algn="l"/>
            <a:r>
              <a:rPr lang="en-GB" dirty="0">
                <a:solidFill>
                  <a:schemeClr val="tx1">
                    <a:lumMod val="65000"/>
                    <a:lumOff val="35000"/>
                  </a:schemeClr>
                </a:solidFill>
                <a:latin typeface="+mn-lt"/>
                <a:ea typeface="Tahoma" pitchFamily="34" charset="0"/>
                <a:cs typeface="Tahoma" pitchFamily="34" charset="0"/>
              </a:rPr>
              <a:t>D</a:t>
            </a:r>
            <a:r>
              <a:rPr lang="en-GB" dirty="0" smtClean="0">
                <a:solidFill>
                  <a:schemeClr val="tx1">
                    <a:lumMod val="65000"/>
                    <a:lumOff val="35000"/>
                  </a:schemeClr>
                </a:solidFill>
                <a:latin typeface="+mn-lt"/>
                <a:ea typeface="Tahoma" pitchFamily="34" charset="0"/>
                <a:cs typeface="Tahoma" pitchFamily="34" charset="0"/>
              </a:rPr>
              <a:t>ecentralisation was the basis for significant local curriculum reform.</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36</a:t>
            </a:fld>
            <a:endParaRPr lang="en-US"/>
          </a:p>
        </p:txBody>
      </p:sp>
    </p:spTree>
    <p:extLst>
      <p:ext uri="{BB962C8B-B14F-4D97-AF65-F5344CB8AC3E}">
        <p14:creationId xmlns:p14="http://schemas.microsoft.com/office/powerpoint/2010/main" val="605763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31"/>
            <a:ext cx="9137704" cy="819945"/>
          </a:xfrm>
        </p:spPr>
        <p:txBody>
          <a:bodyPr>
            <a:noAutofit/>
          </a:bodyPr>
          <a:lstStyle/>
          <a:p>
            <a:r>
              <a:rPr lang="en-GB" sz="4800" dirty="0" smtClean="0">
                <a:solidFill>
                  <a:schemeClr val="accent2">
                    <a:lumMod val="75000"/>
                  </a:schemeClr>
                </a:solidFill>
                <a:latin typeface="+mn-lt"/>
              </a:rPr>
              <a:t>The ‘downside’</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251520" y="1052736"/>
            <a:ext cx="8816280" cy="4032448"/>
          </a:xfrm>
        </p:spPr>
        <p:txBody>
          <a:bodyPr>
            <a:normAutofit fontScale="92500" lnSpcReduction="20000"/>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The 1944 Act failed to resolve the problems of </a:t>
            </a:r>
            <a:r>
              <a:rPr lang="en-GB" b="1" dirty="0" smtClean="0">
                <a:solidFill>
                  <a:schemeClr val="tx1">
                    <a:lumMod val="65000"/>
                    <a:lumOff val="35000"/>
                  </a:schemeClr>
                </a:solidFill>
                <a:latin typeface="+mn-lt"/>
                <a:ea typeface="Tahoma" pitchFamily="34" charset="0"/>
                <a:cs typeface="Tahoma" pitchFamily="34" charset="0"/>
              </a:rPr>
              <a:t>church schools </a:t>
            </a:r>
            <a:r>
              <a:rPr lang="en-GB" dirty="0" smtClean="0">
                <a:solidFill>
                  <a:schemeClr val="tx1">
                    <a:lumMod val="65000"/>
                    <a:lumOff val="35000"/>
                  </a:schemeClr>
                </a:solidFill>
                <a:latin typeface="+mn-lt"/>
                <a:ea typeface="Tahoma" pitchFamily="34" charset="0"/>
                <a:cs typeface="Tahoma" pitchFamily="34" charset="0"/>
              </a:rPr>
              <a:t>and </a:t>
            </a:r>
            <a:r>
              <a:rPr lang="en-GB" b="1" dirty="0" smtClean="0">
                <a:solidFill>
                  <a:schemeClr val="tx1">
                    <a:lumMod val="65000"/>
                    <a:lumOff val="35000"/>
                  </a:schemeClr>
                </a:solidFill>
                <a:latin typeface="+mn-lt"/>
                <a:ea typeface="Tahoma" pitchFamily="34" charset="0"/>
                <a:cs typeface="Tahoma" pitchFamily="34" charset="0"/>
              </a:rPr>
              <a:t>private education</a:t>
            </a:r>
            <a:r>
              <a:rPr lang="en-GB" dirty="0" smtClean="0">
                <a:solidFill>
                  <a:schemeClr val="tx1">
                    <a:lumMod val="65000"/>
                    <a:lumOff val="35000"/>
                  </a:schemeClr>
                </a:solidFill>
                <a:latin typeface="+mn-lt"/>
                <a:ea typeface="Tahoma" pitchFamily="34" charset="0"/>
                <a:cs typeface="Tahoma" pitchFamily="34" charset="0"/>
              </a:rPr>
              <a:t>.</a:t>
            </a:r>
          </a:p>
          <a:p>
            <a:pPr marL="0" indent="0">
              <a:buNone/>
            </a:pPr>
            <a:endParaRPr lang="en-GB" sz="1700" dirty="0">
              <a:solidFill>
                <a:schemeClr val="tx1">
                  <a:lumMod val="65000"/>
                  <a:lumOff val="35000"/>
                </a:schemeClr>
              </a:solidFill>
              <a:latin typeface="+mn-lt"/>
              <a:ea typeface="Tahoma" pitchFamily="34" charset="0"/>
              <a:cs typeface="Tahoma" pitchFamily="34" charset="0"/>
            </a:endParaRPr>
          </a:p>
          <a:p>
            <a:pPr marL="0" indent="0">
              <a:buNone/>
            </a:pPr>
            <a:r>
              <a:rPr lang="en-GB" dirty="0">
                <a:solidFill>
                  <a:schemeClr val="tx1">
                    <a:lumMod val="65000"/>
                    <a:lumOff val="35000"/>
                  </a:schemeClr>
                </a:solidFill>
                <a:latin typeface="+mn-lt"/>
                <a:ea typeface="Tahoma" pitchFamily="34" charset="0"/>
                <a:cs typeface="Tahoma" pitchFamily="34" charset="0"/>
              </a:rPr>
              <a:t>The Act did nothing </a:t>
            </a:r>
            <a:r>
              <a:rPr lang="en-GB" dirty="0" smtClean="0">
                <a:solidFill>
                  <a:schemeClr val="tx1">
                    <a:lumMod val="65000"/>
                    <a:lumOff val="35000"/>
                  </a:schemeClr>
                </a:solidFill>
                <a:latin typeface="+mn-lt"/>
                <a:ea typeface="Tahoma" pitchFamily="34" charset="0"/>
                <a:cs typeface="Tahoma" pitchFamily="34" charset="0"/>
              </a:rPr>
              <a:t>about </a:t>
            </a:r>
            <a:r>
              <a:rPr lang="en-GB" dirty="0">
                <a:solidFill>
                  <a:schemeClr val="tx1">
                    <a:lumMod val="65000"/>
                    <a:lumOff val="35000"/>
                  </a:schemeClr>
                </a:solidFill>
                <a:latin typeface="+mn-lt"/>
                <a:ea typeface="Tahoma" pitchFamily="34" charset="0"/>
                <a:cs typeface="Tahoma" pitchFamily="34" charset="0"/>
              </a:rPr>
              <a:t>private schools, other </a:t>
            </a:r>
            <a:r>
              <a:rPr lang="en-GB" dirty="0" smtClean="0">
                <a:solidFill>
                  <a:schemeClr val="tx1">
                    <a:lumMod val="65000"/>
                    <a:lumOff val="35000"/>
                  </a:schemeClr>
                </a:solidFill>
                <a:latin typeface="+mn-lt"/>
                <a:ea typeface="Tahoma" pitchFamily="34" charset="0"/>
                <a:cs typeface="Tahoma" pitchFamily="34" charset="0"/>
              </a:rPr>
              <a:t>than </a:t>
            </a:r>
            <a:r>
              <a:rPr lang="en-GB" dirty="0">
                <a:solidFill>
                  <a:schemeClr val="tx1">
                    <a:lumMod val="65000"/>
                    <a:lumOff val="35000"/>
                  </a:schemeClr>
                </a:solidFill>
                <a:latin typeface="+mn-lt"/>
                <a:ea typeface="Tahoma" pitchFamily="34" charset="0"/>
                <a:cs typeface="Tahoma" pitchFamily="34" charset="0"/>
              </a:rPr>
              <a:t>to require them to be registered</a:t>
            </a:r>
            <a:r>
              <a:rPr lang="en-GB" dirty="0" smtClean="0">
                <a:solidFill>
                  <a:schemeClr val="tx1">
                    <a:lumMod val="65000"/>
                    <a:lumOff val="35000"/>
                  </a:schemeClr>
                </a:solidFill>
                <a:latin typeface="+mn-lt"/>
                <a:ea typeface="Tahoma" pitchFamily="34" charset="0"/>
                <a:cs typeface="Tahoma" pitchFamily="34" charset="0"/>
              </a:rPr>
              <a:t>.</a:t>
            </a:r>
          </a:p>
          <a:p>
            <a:pPr marL="0" indent="0">
              <a:buNone/>
            </a:pPr>
            <a:endParaRPr lang="en-GB" sz="1300" dirty="0">
              <a:solidFill>
                <a:schemeClr val="tx1">
                  <a:lumMod val="65000"/>
                  <a:lumOff val="35000"/>
                </a:schemeClr>
              </a:solidFill>
              <a:latin typeface="+mn-lt"/>
              <a:ea typeface="Tahoma" pitchFamily="34" charset="0"/>
              <a:cs typeface="Tahoma" pitchFamily="34" charset="0"/>
            </a:endParaRPr>
          </a:p>
          <a:p>
            <a:pPr marL="0" indent="0">
              <a:buNone/>
            </a:pPr>
            <a:r>
              <a:rPr lang="en-GB" dirty="0" smtClean="0">
                <a:solidFill>
                  <a:schemeClr val="tx1">
                    <a:lumMod val="65000"/>
                    <a:lumOff val="35000"/>
                  </a:schemeClr>
                </a:solidFill>
                <a:latin typeface="+mn-lt"/>
                <a:ea typeface="Tahoma" pitchFamily="34" charset="0"/>
                <a:cs typeface="Tahoma" pitchFamily="34" charset="0"/>
              </a:rPr>
              <a:t>Church schools were called </a:t>
            </a:r>
            <a:r>
              <a:rPr lang="en-GB" b="1" dirty="0" smtClean="0">
                <a:solidFill>
                  <a:schemeClr val="tx1">
                    <a:lumMod val="65000"/>
                    <a:lumOff val="35000"/>
                  </a:schemeClr>
                </a:solidFill>
                <a:latin typeface="+mn-lt"/>
                <a:ea typeface="Tahoma" pitchFamily="34" charset="0"/>
                <a:cs typeface="Tahoma" pitchFamily="34" charset="0"/>
              </a:rPr>
              <a:t>Voluntary Schools</a:t>
            </a:r>
            <a:r>
              <a:rPr lang="en-GB" dirty="0" smtClean="0">
                <a:solidFill>
                  <a:schemeClr val="tx1">
                    <a:lumMod val="65000"/>
                    <a:lumOff val="35000"/>
                  </a:schemeClr>
                </a:solidFill>
                <a:latin typeface="+mn-lt"/>
                <a:ea typeface="Tahoma" pitchFamily="34" charset="0"/>
                <a:cs typeface="Tahoma" pitchFamily="34" charset="0"/>
              </a:rPr>
              <a:t>.</a:t>
            </a:r>
          </a:p>
          <a:p>
            <a:pPr marL="0" indent="0">
              <a:buNone/>
            </a:pPr>
            <a:endParaRPr lang="en-GB" sz="1300" dirty="0">
              <a:solidFill>
                <a:schemeClr val="tx1">
                  <a:lumMod val="65000"/>
                  <a:lumOff val="35000"/>
                </a:schemeClr>
              </a:solidFill>
              <a:latin typeface="+mn-lt"/>
              <a:ea typeface="Tahoma" pitchFamily="34" charset="0"/>
              <a:cs typeface="Tahoma" pitchFamily="34" charset="0"/>
            </a:endParaRPr>
          </a:p>
          <a:p>
            <a:pPr marL="0" indent="0">
              <a:buNone/>
            </a:pPr>
            <a:r>
              <a:rPr lang="en-GB" dirty="0" smtClean="0">
                <a:solidFill>
                  <a:schemeClr val="tx1">
                    <a:lumMod val="65000"/>
                    <a:lumOff val="35000"/>
                  </a:schemeClr>
                </a:solidFill>
                <a:latin typeface="+mn-lt"/>
                <a:ea typeface="Tahoma" pitchFamily="34" charset="0"/>
                <a:cs typeface="Tahoma" pitchFamily="34" charset="0"/>
              </a:rPr>
              <a:t>So….the </a:t>
            </a:r>
            <a:r>
              <a:rPr lang="en-GB" dirty="0">
                <a:solidFill>
                  <a:schemeClr val="tx1">
                    <a:lumMod val="65000"/>
                    <a:lumOff val="35000"/>
                  </a:schemeClr>
                </a:solidFill>
                <a:latin typeface="+mn-lt"/>
                <a:ea typeface="Tahoma" pitchFamily="34" charset="0"/>
                <a:cs typeface="Tahoma" pitchFamily="34" charset="0"/>
              </a:rPr>
              <a:t>1944 Act sought to provide </a:t>
            </a:r>
            <a:r>
              <a:rPr lang="en-GB" b="1" dirty="0">
                <a:solidFill>
                  <a:schemeClr val="tx1">
                    <a:lumMod val="65000"/>
                    <a:lumOff val="35000"/>
                  </a:schemeClr>
                </a:solidFill>
                <a:latin typeface="+mn-lt"/>
                <a:ea typeface="Tahoma" pitchFamily="34" charset="0"/>
                <a:cs typeface="Tahoma" pitchFamily="34" charset="0"/>
              </a:rPr>
              <a:t>a decent education for all children</a:t>
            </a:r>
            <a:r>
              <a:rPr lang="en-GB" dirty="0">
                <a:solidFill>
                  <a:schemeClr val="tx1">
                    <a:lumMod val="65000"/>
                    <a:lumOff val="35000"/>
                  </a:schemeClr>
                </a:solidFill>
                <a:latin typeface="+mn-lt"/>
                <a:ea typeface="Tahoma" pitchFamily="34" charset="0"/>
                <a:cs typeface="Tahoma" pitchFamily="34" charset="0"/>
              </a:rPr>
              <a:t>, but it failed to tackle the twin problems of </a:t>
            </a:r>
            <a:r>
              <a:rPr lang="en-GB" b="1" dirty="0">
                <a:solidFill>
                  <a:schemeClr val="tx1">
                    <a:lumMod val="65000"/>
                    <a:lumOff val="35000"/>
                  </a:schemeClr>
                </a:solidFill>
                <a:latin typeface="+mn-lt"/>
                <a:ea typeface="Tahoma" pitchFamily="34" charset="0"/>
                <a:cs typeface="Tahoma" pitchFamily="34" charset="0"/>
              </a:rPr>
              <a:t>religious</a:t>
            </a:r>
            <a:r>
              <a:rPr lang="en-GB" dirty="0">
                <a:solidFill>
                  <a:schemeClr val="tx1">
                    <a:lumMod val="65000"/>
                    <a:lumOff val="35000"/>
                  </a:schemeClr>
                </a:solidFill>
                <a:latin typeface="+mn-lt"/>
                <a:ea typeface="Tahoma" pitchFamily="34" charset="0"/>
                <a:cs typeface="Tahoma" pitchFamily="34" charset="0"/>
              </a:rPr>
              <a:t> and </a:t>
            </a:r>
            <a:r>
              <a:rPr lang="en-GB" b="1" dirty="0">
                <a:solidFill>
                  <a:schemeClr val="tx1">
                    <a:lumMod val="65000"/>
                    <a:lumOff val="35000"/>
                  </a:schemeClr>
                </a:solidFill>
                <a:latin typeface="+mn-lt"/>
                <a:ea typeface="Tahoma" pitchFamily="34" charset="0"/>
                <a:cs typeface="Tahoma" pitchFamily="34" charset="0"/>
              </a:rPr>
              <a:t>class</a:t>
            </a:r>
            <a:r>
              <a:rPr lang="en-GB" dirty="0">
                <a:solidFill>
                  <a:schemeClr val="tx1">
                    <a:lumMod val="65000"/>
                    <a:lumOff val="35000"/>
                  </a:schemeClr>
                </a:solidFill>
                <a:latin typeface="+mn-lt"/>
                <a:ea typeface="Tahoma" pitchFamily="34" charset="0"/>
                <a:cs typeface="Tahoma" pitchFamily="34" charset="0"/>
              </a:rPr>
              <a:t> divisions in society.</a:t>
            </a: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37</a:t>
            </a:fld>
            <a:endParaRPr lang="en-US" dirty="0"/>
          </a:p>
        </p:txBody>
      </p:sp>
    </p:spTree>
    <p:extLst>
      <p:ext uri="{BB962C8B-B14F-4D97-AF65-F5344CB8AC3E}">
        <p14:creationId xmlns:p14="http://schemas.microsoft.com/office/powerpoint/2010/main" val="2280928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321"/>
            <a:ext cx="8991600" cy="1102424"/>
          </a:xfrm>
        </p:spPr>
        <p:txBody>
          <a:bodyPr>
            <a:normAutofit/>
          </a:bodyPr>
          <a:lstStyle/>
          <a:p>
            <a:r>
              <a:rPr lang="en-GB" sz="4800" dirty="0" smtClean="0">
                <a:solidFill>
                  <a:schemeClr val="accent2">
                    <a:lumMod val="75000"/>
                  </a:schemeClr>
                </a:solidFill>
                <a:latin typeface="+mn-lt"/>
              </a:rPr>
              <a:t>1951-1970</a:t>
            </a:r>
            <a:endParaRPr lang="en-GB" sz="4800" dirty="0">
              <a:solidFill>
                <a:schemeClr val="accent2">
                  <a:lumMod val="75000"/>
                </a:schemeClr>
              </a:solidFill>
              <a:latin typeface="+mn-lt"/>
            </a:endParaRPr>
          </a:p>
        </p:txBody>
      </p:sp>
      <p:sp>
        <p:nvSpPr>
          <p:cNvPr id="3" name="Subtitle 2"/>
          <p:cNvSpPr>
            <a:spLocks noGrp="1"/>
          </p:cNvSpPr>
          <p:nvPr>
            <p:ph type="subTitle" idx="1"/>
          </p:nvPr>
        </p:nvSpPr>
        <p:spPr>
          <a:xfrm>
            <a:off x="107504" y="980728"/>
            <a:ext cx="8928992" cy="4124672"/>
          </a:xfrm>
        </p:spPr>
        <p:txBody>
          <a:bodyPr>
            <a:normAutofit lnSpcReduction="10000"/>
          </a:bodyPr>
          <a:lstStyle/>
          <a:p>
            <a:pPr marL="457200" indent="-457200" algn="l">
              <a:buFont typeface="Arial" pitchFamily="34" charset="0"/>
              <a:buChar char="•"/>
            </a:pPr>
            <a:r>
              <a:rPr lang="en-GB" dirty="0" smtClean="0">
                <a:solidFill>
                  <a:schemeClr val="tx1">
                    <a:lumMod val="65000"/>
                    <a:lumOff val="35000"/>
                  </a:schemeClr>
                </a:solidFill>
                <a:latin typeface="+mn-lt"/>
                <a:ea typeface="Tahoma" pitchFamily="34" charset="0"/>
                <a:cs typeface="Tahoma" pitchFamily="34" charset="0"/>
              </a:rPr>
              <a:t>‘Selective’ education was seen as unfair by parents.</a:t>
            </a:r>
          </a:p>
          <a:p>
            <a:pPr marL="457200" indent="-457200" algn="l">
              <a:buFont typeface="Arial" pitchFamily="34" charset="0"/>
              <a:buChar char="•"/>
            </a:pPr>
            <a:r>
              <a:rPr lang="en-GB" dirty="0" smtClean="0">
                <a:solidFill>
                  <a:schemeClr val="tx1">
                    <a:lumMod val="65000"/>
                    <a:lumOff val="35000"/>
                  </a:schemeClr>
                </a:solidFill>
                <a:latin typeface="+mn-lt"/>
                <a:ea typeface="Tahoma" pitchFamily="34" charset="0"/>
                <a:cs typeface="Tahoma" pitchFamily="34" charset="0"/>
              </a:rPr>
              <a:t>Pressure for education to be more ‘child centred’, especially for younger children.</a:t>
            </a:r>
          </a:p>
          <a:p>
            <a:pPr marL="457200" indent="-457200" algn="l">
              <a:buFont typeface="Arial" pitchFamily="34" charset="0"/>
              <a:buChar char="•"/>
            </a:pPr>
            <a:r>
              <a:rPr lang="en-GB" dirty="0" smtClean="0">
                <a:solidFill>
                  <a:schemeClr val="tx1">
                    <a:lumMod val="65000"/>
                    <a:lumOff val="35000"/>
                  </a:schemeClr>
                </a:solidFill>
                <a:latin typeface="+mn-lt"/>
                <a:ea typeface="Tahoma" pitchFamily="34" charset="0"/>
                <a:cs typeface="Tahoma" pitchFamily="34" charset="0"/>
              </a:rPr>
              <a:t>Comprehensive schools were introduced but many selective schools survived.</a:t>
            </a:r>
          </a:p>
          <a:p>
            <a:pPr marL="457200" indent="-457200" algn="l">
              <a:buFont typeface="Arial" pitchFamily="34" charset="0"/>
              <a:buChar char="•"/>
            </a:pPr>
            <a:r>
              <a:rPr lang="en-GB" dirty="0" smtClean="0">
                <a:solidFill>
                  <a:schemeClr val="tx1">
                    <a:lumMod val="65000"/>
                    <a:lumOff val="35000"/>
                  </a:schemeClr>
                </a:solidFill>
                <a:latin typeface="+mn-lt"/>
                <a:ea typeface="Tahoma" pitchFamily="34" charset="0"/>
                <a:cs typeface="Tahoma" pitchFamily="34" charset="0"/>
              </a:rPr>
              <a:t>Israel, Japan, Scandinavia, most of Europe, New Zealand and Canada ended ‘selection’.</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38</a:t>
            </a:fld>
            <a:endParaRPr lang="en-US"/>
          </a:p>
        </p:txBody>
      </p:sp>
    </p:spTree>
    <p:extLst>
      <p:ext uri="{BB962C8B-B14F-4D97-AF65-F5344CB8AC3E}">
        <p14:creationId xmlns:p14="http://schemas.microsoft.com/office/powerpoint/2010/main" val="1158421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solidFill>
                  <a:schemeClr val="accent2">
                    <a:lumMod val="75000"/>
                  </a:schemeClr>
                </a:solidFill>
                <a:latin typeface="+mn-lt"/>
              </a:rPr>
              <a:t>Certificate of Secondary Education</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251520" y="1772816"/>
            <a:ext cx="8816280" cy="3332584"/>
          </a:xfrm>
        </p:spPr>
        <p:txBody>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A school-leaving exam, introduced in 1965, for ‘less academic’ pupils.</a:t>
            </a:r>
          </a:p>
          <a:p>
            <a:pPr marL="0" indent="0">
              <a:buNone/>
            </a:pPr>
            <a:endParaRPr lang="en-GB" sz="1000" dirty="0" smtClean="0">
              <a:solidFill>
                <a:schemeClr val="tx1">
                  <a:lumMod val="65000"/>
                  <a:lumOff val="35000"/>
                </a:schemeClr>
              </a:solidFill>
              <a:latin typeface="+mn-lt"/>
              <a:ea typeface="Tahoma" pitchFamily="34" charset="0"/>
              <a:cs typeface="Tahoma" pitchFamily="34" charset="0"/>
            </a:endParaRPr>
          </a:p>
          <a:p>
            <a:pPr marL="0" indent="0">
              <a:buNone/>
            </a:pPr>
            <a:r>
              <a:rPr lang="en-GB" dirty="0" smtClean="0">
                <a:solidFill>
                  <a:schemeClr val="tx1">
                    <a:lumMod val="65000"/>
                    <a:lumOff val="35000"/>
                  </a:schemeClr>
                </a:solidFill>
                <a:latin typeface="+mn-lt"/>
                <a:ea typeface="Tahoma" pitchFamily="34" charset="0"/>
                <a:cs typeface="Tahoma" pitchFamily="34" charset="0"/>
              </a:rPr>
              <a:t>It included ‘Mode 3’ exams, with teacher-designed syllabuses, which </a:t>
            </a:r>
            <a:r>
              <a:rPr lang="en-GB" b="1" dirty="0" smtClean="0">
                <a:solidFill>
                  <a:schemeClr val="tx1">
                    <a:lumMod val="65000"/>
                    <a:lumOff val="35000"/>
                  </a:schemeClr>
                </a:solidFill>
                <a:latin typeface="+mn-lt"/>
                <a:ea typeface="Tahoma" pitchFamily="34" charset="0"/>
                <a:cs typeface="Tahoma" pitchFamily="34" charset="0"/>
              </a:rPr>
              <a:t>encouraged school-based curriculum development</a:t>
            </a:r>
            <a:r>
              <a:rPr lang="en-GB" dirty="0" smtClean="0">
                <a:solidFill>
                  <a:schemeClr val="tx1">
                    <a:lumMod val="65000"/>
                    <a:lumOff val="35000"/>
                  </a:schemeClr>
                </a:solidFill>
                <a:latin typeface="+mn-lt"/>
                <a:ea typeface="Tahoma" pitchFamily="34" charset="0"/>
                <a:cs typeface="Tahoma" pitchFamily="34" charset="0"/>
              </a:rPr>
              <a:t>.</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39</a:t>
            </a:fld>
            <a:endParaRPr lang="en-US" dirty="0"/>
          </a:p>
        </p:txBody>
      </p:sp>
    </p:spTree>
    <p:extLst>
      <p:ext uri="{BB962C8B-B14F-4D97-AF65-F5344CB8AC3E}">
        <p14:creationId xmlns:p14="http://schemas.microsoft.com/office/powerpoint/2010/main" val="421049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r>
              <a:rPr lang="en-US" sz="4400" dirty="0" smtClean="0">
                <a:solidFill>
                  <a:schemeClr val="accent2">
                    <a:lumMod val="75000"/>
                  </a:schemeClr>
                </a:solidFill>
                <a:latin typeface="+mn-lt"/>
              </a:rPr>
              <a:t>What does History tell us?</a:t>
            </a:r>
            <a:endParaRPr lang="en-US" sz="4400" dirty="0">
              <a:solidFill>
                <a:schemeClr val="accent2">
                  <a:lumMod val="75000"/>
                </a:schemeClr>
              </a:solidFill>
              <a:latin typeface="+mn-lt"/>
            </a:endParaRPr>
          </a:p>
        </p:txBody>
      </p:sp>
      <p:sp>
        <p:nvSpPr>
          <p:cNvPr id="3" name="Subtitle 2"/>
          <p:cNvSpPr>
            <a:spLocks noGrp="1"/>
          </p:cNvSpPr>
          <p:nvPr>
            <p:ph type="subTitle" idx="1"/>
          </p:nvPr>
        </p:nvSpPr>
        <p:spPr>
          <a:xfrm>
            <a:off x="179512" y="1124744"/>
            <a:ext cx="8640960" cy="4032448"/>
          </a:xfrm>
        </p:spPr>
        <p:txBody>
          <a:bodyPr vert="horz" lIns="91440" tIns="45720" rIns="91440" bIns="45720" rtlCol="0">
            <a:normAutofit lnSpcReduction="10000"/>
          </a:bodyPr>
          <a:lstStyle/>
          <a:p>
            <a:r>
              <a:rPr lang="en-US" sz="3600" dirty="0">
                <a:solidFill>
                  <a:schemeClr val="tx1">
                    <a:lumMod val="65000"/>
                    <a:lumOff val="35000"/>
                  </a:schemeClr>
                </a:solidFill>
                <a:latin typeface="+mn-lt"/>
                <a:ea typeface="Tahoma" pitchFamily="34" charset="0"/>
                <a:cs typeface="Tahoma" pitchFamily="34" charset="0"/>
              </a:rPr>
              <a:t>B</a:t>
            </a:r>
            <a:r>
              <a:rPr lang="en-US" sz="3600" dirty="0" smtClean="0">
                <a:solidFill>
                  <a:schemeClr val="tx1">
                    <a:lumMod val="65000"/>
                    <a:lumOff val="35000"/>
                  </a:schemeClr>
                </a:solidFill>
                <a:latin typeface="+mn-lt"/>
                <a:ea typeface="Tahoma" pitchFamily="34" charset="0"/>
                <a:cs typeface="Tahoma" pitchFamily="34" charset="0"/>
              </a:rPr>
              <a:t>y the 1830s, the USA was establishing a public school system based on a common education for all its citizens.</a:t>
            </a:r>
          </a:p>
          <a:p>
            <a:r>
              <a:rPr lang="en-US" sz="3600" dirty="0" smtClean="0">
                <a:solidFill>
                  <a:schemeClr val="tx1">
                    <a:lumMod val="65000"/>
                    <a:lumOff val="35000"/>
                  </a:schemeClr>
                </a:solidFill>
                <a:latin typeface="+mn-lt"/>
                <a:ea typeface="Tahoma" pitchFamily="34" charset="0"/>
                <a:cs typeface="Tahoma" pitchFamily="34" charset="0"/>
              </a:rPr>
              <a:t>*****</a:t>
            </a:r>
          </a:p>
          <a:p>
            <a:r>
              <a:rPr lang="en-US" sz="3600" dirty="0" smtClean="0">
                <a:solidFill>
                  <a:schemeClr val="tx1">
                    <a:lumMod val="65000"/>
                    <a:lumOff val="35000"/>
                  </a:schemeClr>
                </a:solidFill>
                <a:latin typeface="+mn-lt"/>
                <a:ea typeface="Tahoma" pitchFamily="34" charset="0"/>
                <a:cs typeface="Tahoma" pitchFamily="34" charset="0"/>
              </a:rPr>
              <a:t>However, in England a divided school system developed in line with social class structure.  </a:t>
            </a:r>
          </a:p>
          <a:p>
            <a:r>
              <a:rPr lang="en-US" sz="3600" dirty="0" smtClean="0">
                <a:solidFill>
                  <a:schemeClr val="tx1">
                    <a:lumMod val="65000"/>
                    <a:lumOff val="35000"/>
                  </a:schemeClr>
                </a:solidFill>
                <a:latin typeface="+mn-lt"/>
                <a:ea typeface="Tahoma" pitchFamily="34" charset="0"/>
                <a:cs typeface="Tahoma" pitchFamily="34" charset="0"/>
              </a:rPr>
              <a:t>The church was involved too!</a:t>
            </a:r>
            <a:endParaRPr lang="en-US" dirty="0"/>
          </a:p>
        </p:txBody>
      </p:sp>
      <p:sp>
        <p:nvSpPr>
          <p:cNvPr id="4" name="Date Placeholder 3"/>
          <p:cNvSpPr>
            <a:spLocks noGrp="1"/>
          </p:cNvSpPr>
          <p:nvPr>
            <p:ph type="dt" sz="half" idx="10"/>
          </p:nvPr>
        </p:nvSpPr>
        <p:spPr/>
        <p:txBody>
          <a:bodyPr/>
          <a:lstStyle/>
          <a:p>
            <a:r>
              <a:rPr lang="en-US" dirty="0" smtClean="0"/>
              <a:t>MAY 2012</a:t>
            </a:r>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4</a:t>
            </a:fld>
            <a:endParaRPr lang="en-US"/>
          </a:p>
        </p:txBody>
      </p:sp>
    </p:spTree>
    <p:extLst>
      <p:ext uri="{BB962C8B-B14F-4D97-AF65-F5344CB8AC3E}">
        <p14:creationId xmlns:p14="http://schemas.microsoft.com/office/powerpoint/2010/main" val="1552811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solidFill>
                  <a:schemeClr val="accent2">
                    <a:lumMod val="75000"/>
                  </a:schemeClr>
                </a:solidFill>
                <a:latin typeface="+mn-lt"/>
              </a:rPr>
              <a:t>The ‘Swinging Sixties’</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28134" y="1196752"/>
            <a:ext cx="8991600" cy="3888432"/>
          </a:xfrm>
        </p:spPr>
        <p:txBody>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In primary schools, informal, child-centred learning (learning by discovery) was increasingly popular – particularly in areas where secondary schools were comprehensive, so there was no 11+ exam to constrain them.</a:t>
            </a:r>
          </a:p>
          <a:p>
            <a:pPr marL="0" indent="0">
              <a:buNone/>
            </a:pPr>
            <a:r>
              <a:rPr lang="en-GB" dirty="0" smtClean="0">
                <a:solidFill>
                  <a:schemeClr val="tx1">
                    <a:lumMod val="65000"/>
                    <a:lumOff val="35000"/>
                  </a:schemeClr>
                </a:solidFill>
                <a:latin typeface="+mn-lt"/>
                <a:ea typeface="Tahoma" pitchFamily="34" charset="0"/>
                <a:cs typeface="Tahoma" pitchFamily="34" charset="0"/>
              </a:rPr>
              <a:t>Grouping by ability (streaming) was often abandoned and, with it, ‘whole class’ teaching</a:t>
            </a:r>
            <a:r>
              <a:rPr lang="en-GB" dirty="0" smtClean="0">
                <a:solidFill>
                  <a:schemeClr val="tx1">
                    <a:lumMod val="65000"/>
                    <a:lumOff val="35000"/>
                  </a:schemeClr>
                </a:solidFill>
                <a:latin typeface="Tahoma" pitchFamily="34" charset="0"/>
                <a:ea typeface="Tahoma" pitchFamily="34" charset="0"/>
                <a:cs typeface="Tahoma" pitchFamily="34" charset="0"/>
              </a:rPr>
              <a:t>.</a:t>
            </a:r>
            <a:endParaRPr lang="en-GB" dirty="0">
              <a:solidFill>
                <a:schemeClr val="tx1">
                  <a:lumMod val="65000"/>
                  <a:lumOff val="35000"/>
                </a:schemeClr>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40</a:t>
            </a:fld>
            <a:endParaRPr lang="en-US" dirty="0"/>
          </a:p>
        </p:txBody>
      </p:sp>
    </p:spTree>
    <p:extLst>
      <p:ext uri="{BB962C8B-B14F-4D97-AF65-F5344CB8AC3E}">
        <p14:creationId xmlns:p14="http://schemas.microsoft.com/office/powerpoint/2010/main" val="1506735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solidFill>
                  <a:schemeClr val="accent2">
                    <a:lumMod val="75000"/>
                  </a:schemeClr>
                </a:solidFill>
                <a:latin typeface="+mn-lt"/>
              </a:rPr>
              <a:t>Towards greater freedom</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76200" y="1340768"/>
            <a:ext cx="8991600" cy="3764632"/>
          </a:xfrm>
        </p:spPr>
        <p:txBody>
          <a:bodyPr>
            <a:normAutofit fontScale="92500"/>
          </a:bodyPr>
          <a:lstStyle/>
          <a:p>
            <a:r>
              <a:rPr lang="en-GB" dirty="0">
                <a:solidFill>
                  <a:schemeClr val="tx1">
                    <a:lumMod val="65000"/>
                    <a:lumOff val="35000"/>
                  </a:schemeClr>
                </a:solidFill>
                <a:latin typeface="+mn-lt"/>
                <a:ea typeface="Tahoma" pitchFamily="34" charset="0"/>
                <a:cs typeface="Tahoma" pitchFamily="34" charset="0"/>
              </a:rPr>
              <a:t>t</a:t>
            </a:r>
            <a:r>
              <a:rPr lang="en-GB" dirty="0" smtClean="0">
                <a:solidFill>
                  <a:schemeClr val="tx1">
                    <a:lumMod val="65000"/>
                    <a:lumOff val="35000"/>
                  </a:schemeClr>
                </a:solidFill>
                <a:latin typeface="+mn-lt"/>
                <a:ea typeface="Tahoma" pitchFamily="34" charset="0"/>
                <a:cs typeface="Tahoma" pitchFamily="34" charset="0"/>
              </a:rPr>
              <a:t>he ‘permissive’ society</a:t>
            </a:r>
          </a:p>
          <a:p>
            <a:r>
              <a:rPr lang="en-GB" dirty="0">
                <a:solidFill>
                  <a:schemeClr val="tx1">
                    <a:lumMod val="65000"/>
                    <a:lumOff val="35000"/>
                  </a:schemeClr>
                </a:solidFill>
                <a:latin typeface="+mn-lt"/>
                <a:ea typeface="Tahoma" pitchFamily="34" charset="0"/>
                <a:cs typeface="Tahoma" pitchFamily="34" charset="0"/>
              </a:rPr>
              <a:t>i</a:t>
            </a:r>
            <a:r>
              <a:rPr lang="en-GB" dirty="0" smtClean="0">
                <a:solidFill>
                  <a:schemeClr val="tx1">
                    <a:lumMod val="65000"/>
                    <a:lumOff val="35000"/>
                  </a:schemeClr>
                </a:solidFill>
                <a:latin typeface="+mn-lt"/>
                <a:ea typeface="Tahoma" pitchFamily="34" charset="0"/>
                <a:cs typeface="Tahoma" pitchFamily="34" charset="0"/>
              </a:rPr>
              <a:t>ncreasing ‘autonomy’ of young people</a:t>
            </a:r>
          </a:p>
          <a:p>
            <a:r>
              <a:rPr lang="en-GB" dirty="0">
                <a:solidFill>
                  <a:schemeClr val="tx1">
                    <a:lumMod val="65000"/>
                    <a:lumOff val="35000"/>
                  </a:schemeClr>
                </a:solidFill>
                <a:latin typeface="+mn-lt"/>
                <a:ea typeface="Tahoma" pitchFamily="34" charset="0"/>
                <a:cs typeface="Tahoma" pitchFamily="34" charset="0"/>
              </a:rPr>
              <a:t>l</a:t>
            </a:r>
            <a:r>
              <a:rPr lang="en-GB" dirty="0" smtClean="0">
                <a:solidFill>
                  <a:schemeClr val="tx1">
                    <a:lumMod val="65000"/>
                    <a:lumOff val="35000"/>
                  </a:schemeClr>
                </a:solidFill>
                <a:latin typeface="+mn-lt"/>
                <a:ea typeface="Tahoma" pitchFamily="34" charset="0"/>
                <a:cs typeface="Tahoma" pitchFamily="34" charset="0"/>
              </a:rPr>
              <a:t>ocal encouragement of school innovation</a:t>
            </a:r>
          </a:p>
          <a:p>
            <a:r>
              <a:rPr lang="en-GB" dirty="0" smtClean="0">
                <a:solidFill>
                  <a:schemeClr val="tx1">
                    <a:lumMod val="65000"/>
                    <a:lumOff val="35000"/>
                  </a:schemeClr>
                </a:solidFill>
                <a:latin typeface="+mn-lt"/>
                <a:ea typeface="Tahoma" pitchFamily="34" charset="0"/>
                <a:cs typeface="Tahoma" pitchFamily="34" charset="0"/>
              </a:rPr>
              <a:t>increasing </a:t>
            </a:r>
            <a:r>
              <a:rPr lang="en-GB" dirty="0" err="1" smtClean="0">
                <a:solidFill>
                  <a:schemeClr val="tx1">
                    <a:lumMod val="65000"/>
                    <a:lumOff val="35000"/>
                  </a:schemeClr>
                </a:solidFill>
                <a:latin typeface="+mn-lt"/>
                <a:ea typeface="Tahoma" pitchFamily="34" charset="0"/>
                <a:cs typeface="Tahoma" pitchFamily="34" charset="0"/>
              </a:rPr>
              <a:t>professionalisation</a:t>
            </a:r>
            <a:r>
              <a:rPr lang="en-GB" dirty="0" smtClean="0">
                <a:solidFill>
                  <a:schemeClr val="tx1">
                    <a:lumMod val="65000"/>
                    <a:lumOff val="35000"/>
                  </a:schemeClr>
                </a:solidFill>
                <a:latin typeface="+mn-lt"/>
                <a:ea typeface="Tahoma" pitchFamily="34" charset="0"/>
                <a:cs typeface="Tahoma" pitchFamily="34" charset="0"/>
              </a:rPr>
              <a:t> and autonomy of teachers</a:t>
            </a:r>
          </a:p>
          <a:p>
            <a:r>
              <a:rPr lang="en-GB" dirty="0">
                <a:solidFill>
                  <a:schemeClr val="tx1">
                    <a:lumMod val="65000"/>
                    <a:lumOff val="35000"/>
                  </a:schemeClr>
                </a:solidFill>
                <a:latin typeface="+mn-lt"/>
                <a:ea typeface="Tahoma" pitchFamily="34" charset="0"/>
                <a:cs typeface="Tahoma" pitchFamily="34" charset="0"/>
              </a:rPr>
              <a:t>d</a:t>
            </a:r>
            <a:r>
              <a:rPr lang="en-GB" dirty="0" smtClean="0">
                <a:solidFill>
                  <a:schemeClr val="tx1">
                    <a:lumMod val="65000"/>
                    <a:lumOff val="35000"/>
                  </a:schemeClr>
                </a:solidFill>
                <a:latin typeface="+mn-lt"/>
                <a:ea typeface="Tahoma" pitchFamily="34" charset="0"/>
                <a:cs typeface="Tahoma" pitchFamily="34" charset="0"/>
              </a:rPr>
              <a:t>ecline in the role of school inspectors</a:t>
            </a:r>
          </a:p>
          <a:p>
            <a:r>
              <a:rPr lang="en-GB" dirty="0">
                <a:solidFill>
                  <a:schemeClr val="tx1">
                    <a:lumMod val="65000"/>
                    <a:lumOff val="35000"/>
                  </a:schemeClr>
                </a:solidFill>
                <a:latin typeface="+mn-lt"/>
                <a:ea typeface="Tahoma" pitchFamily="34" charset="0"/>
                <a:cs typeface="Tahoma" pitchFamily="34" charset="0"/>
              </a:rPr>
              <a:t>n</a:t>
            </a:r>
            <a:r>
              <a:rPr lang="en-GB" dirty="0" smtClean="0">
                <a:solidFill>
                  <a:schemeClr val="tx1">
                    <a:lumMod val="65000"/>
                    <a:lumOff val="35000"/>
                  </a:schemeClr>
                </a:solidFill>
                <a:latin typeface="+mn-lt"/>
                <a:ea typeface="Tahoma" pitchFamily="34" charset="0"/>
                <a:cs typeface="Tahoma" pitchFamily="34" charset="0"/>
              </a:rPr>
              <a:t>ew ‘open plan’ schools – decline in ‘class teaching’</a:t>
            </a:r>
          </a:p>
          <a:p>
            <a:endParaRPr lang="en-GB" dirty="0" smtClean="0">
              <a:solidFill>
                <a:schemeClr val="tx1">
                  <a:lumMod val="65000"/>
                  <a:lumOff val="35000"/>
                </a:schemeClr>
              </a:solidFill>
              <a:latin typeface="Tahoma" pitchFamily="34" charset="0"/>
              <a:ea typeface="Tahoma" pitchFamily="34" charset="0"/>
              <a:cs typeface="Tahoma" pitchFamily="34" charset="0"/>
            </a:endParaRPr>
          </a:p>
          <a:p>
            <a:endParaRPr lang="en-GB" dirty="0" smtClean="0">
              <a:solidFill>
                <a:schemeClr val="tx1">
                  <a:lumMod val="65000"/>
                  <a:lumOff val="35000"/>
                </a:schemeClr>
              </a:solidFill>
              <a:latin typeface="Tahoma" pitchFamily="34" charset="0"/>
              <a:ea typeface="Tahoma" pitchFamily="34" charset="0"/>
              <a:cs typeface="Tahoma" pitchFamily="34" charset="0"/>
            </a:endParaRPr>
          </a:p>
          <a:p>
            <a:endParaRPr lang="en-GB" dirty="0">
              <a:solidFill>
                <a:schemeClr val="tx1">
                  <a:lumMod val="65000"/>
                  <a:lumOff val="35000"/>
                </a:schemeClr>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41</a:t>
            </a:fld>
            <a:endParaRPr lang="en-US" dirty="0"/>
          </a:p>
        </p:txBody>
      </p:sp>
    </p:spTree>
    <p:extLst>
      <p:ext uri="{BB962C8B-B14F-4D97-AF65-F5344CB8AC3E}">
        <p14:creationId xmlns:p14="http://schemas.microsoft.com/office/powerpoint/2010/main" val="3634718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799"/>
            <a:ext cx="8991600" cy="819945"/>
          </a:xfrm>
        </p:spPr>
        <p:txBody>
          <a:bodyPr>
            <a:normAutofit/>
          </a:bodyPr>
          <a:lstStyle/>
          <a:p>
            <a:r>
              <a:rPr lang="en-GB" sz="4400" dirty="0" smtClean="0">
                <a:solidFill>
                  <a:schemeClr val="accent2">
                    <a:lumMod val="75000"/>
                  </a:schemeClr>
                </a:solidFill>
                <a:latin typeface="+mn-lt"/>
              </a:rPr>
              <a:t>And then – The </a:t>
            </a:r>
            <a:r>
              <a:rPr lang="en-GB" sz="4400" dirty="0" err="1" smtClean="0">
                <a:solidFill>
                  <a:schemeClr val="accent2">
                    <a:lumMod val="75000"/>
                  </a:schemeClr>
                </a:solidFill>
                <a:latin typeface="+mn-lt"/>
              </a:rPr>
              <a:t>Plowden</a:t>
            </a:r>
            <a:r>
              <a:rPr lang="en-GB" sz="4400" dirty="0" smtClean="0">
                <a:solidFill>
                  <a:schemeClr val="accent2">
                    <a:lumMod val="75000"/>
                  </a:schemeClr>
                </a:solidFill>
                <a:latin typeface="+mn-lt"/>
              </a:rPr>
              <a:t> Report</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251520" y="1052736"/>
            <a:ext cx="8740146" cy="4196680"/>
          </a:xfrm>
        </p:spPr>
        <p:txBody>
          <a:bodyPr>
            <a:noAutofit/>
          </a:bodyPr>
          <a:lstStyle/>
          <a:p>
            <a:pPr marL="0" indent="0">
              <a:spcBef>
                <a:spcPts val="0"/>
              </a:spcBef>
              <a:buNone/>
            </a:pPr>
            <a:r>
              <a:rPr lang="en-GB" dirty="0" err="1" smtClean="0">
                <a:solidFill>
                  <a:schemeClr val="tx1">
                    <a:lumMod val="65000"/>
                    <a:lumOff val="35000"/>
                  </a:schemeClr>
                </a:solidFill>
                <a:latin typeface="+mn-lt"/>
                <a:ea typeface="Tahoma" pitchFamily="34" charset="0"/>
                <a:cs typeface="Tahoma" pitchFamily="34" charset="0"/>
              </a:rPr>
              <a:t>Plowden</a:t>
            </a:r>
            <a:r>
              <a:rPr lang="en-GB" dirty="0" smtClean="0">
                <a:solidFill>
                  <a:schemeClr val="tx1">
                    <a:lumMod val="65000"/>
                    <a:lumOff val="35000"/>
                  </a:schemeClr>
                </a:solidFill>
                <a:latin typeface="+mn-lt"/>
                <a:ea typeface="Tahoma" pitchFamily="34" charset="0"/>
                <a:cs typeface="Tahoma" pitchFamily="34" charset="0"/>
              </a:rPr>
              <a:t> </a:t>
            </a:r>
            <a:r>
              <a:rPr lang="en-GB" dirty="0">
                <a:solidFill>
                  <a:schemeClr val="tx1">
                    <a:lumMod val="65000"/>
                    <a:lumOff val="35000"/>
                  </a:schemeClr>
                </a:solidFill>
                <a:latin typeface="+mn-lt"/>
                <a:ea typeface="Tahoma" pitchFamily="34" charset="0"/>
                <a:cs typeface="Tahoma" pitchFamily="34" charset="0"/>
              </a:rPr>
              <a:t>is summed up at the start of Chapter 2: 'At the heart of the educational process lies the </a:t>
            </a:r>
            <a:r>
              <a:rPr lang="en-GB" dirty="0" smtClean="0">
                <a:solidFill>
                  <a:schemeClr val="tx1">
                    <a:lumMod val="65000"/>
                    <a:lumOff val="35000"/>
                  </a:schemeClr>
                </a:solidFill>
                <a:latin typeface="+mn-lt"/>
                <a:ea typeface="Tahoma" pitchFamily="34" charset="0"/>
                <a:cs typeface="Tahoma" pitchFamily="34" charset="0"/>
              </a:rPr>
              <a:t>child.' </a:t>
            </a:r>
          </a:p>
          <a:p>
            <a:pPr marL="0" indent="0">
              <a:spcBef>
                <a:spcPts val="0"/>
              </a:spcBef>
              <a:buNone/>
            </a:pPr>
            <a:endParaRPr lang="en-GB" sz="1100" dirty="0" smtClean="0">
              <a:solidFill>
                <a:schemeClr val="tx1">
                  <a:lumMod val="65000"/>
                  <a:lumOff val="35000"/>
                </a:schemeClr>
              </a:solidFill>
              <a:latin typeface="+mn-lt"/>
              <a:ea typeface="Tahoma" pitchFamily="34" charset="0"/>
              <a:cs typeface="Tahoma" pitchFamily="34" charset="0"/>
            </a:endParaRPr>
          </a:p>
          <a:p>
            <a:pPr marL="0" indent="0">
              <a:spcBef>
                <a:spcPts val="0"/>
              </a:spcBef>
              <a:buNone/>
            </a:pPr>
            <a:r>
              <a:rPr lang="en-GB" dirty="0">
                <a:solidFill>
                  <a:schemeClr val="tx1">
                    <a:lumMod val="65000"/>
                    <a:lumOff val="35000"/>
                  </a:schemeClr>
                </a:solidFill>
                <a:latin typeface="+mn-lt"/>
                <a:ea typeface="Tahoma" pitchFamily="34" charset="0"/>
                <a:cs typeface="Tahoma" pitchFamily="34" charset="0"/>
              </a:rPr>
              <a:t>The report's </a:t>
            </a:r>
            <a:r>
              <a:rPr lang="en-GB" dirty="0" smtClean="0">
                <a:solidFill>
                  <a:schemeClr val="tx1">
                    <a:lumMod val="65000"/>
                    <a:lumOff val="35000"/>
                  </a:schemeClr>
                </a:solidFill>
                <a:latin typeface="+mn-lt"/>
                <a:ea typeface="Tahoma" pitchFamily="34" charset="0"/>
                <a:cs typeface="Tahoma" pitchFamily="34" charset="0"/>
              </a:rPr>
              <a:t>themes were: </a:t>
            </a:r>
            <a:r>
              <a:rPr lang="en-GB" b="1" dirty="0">
                <a:solidFill>
                  <a:schemeClr val="tx1">
                    <a:lumMod val="65000"/>
                    <a:lumOff val="35000"/>
                  </a:schemeClr>
                </a:solidFill>
                <a:latin typeface="+mn-lt"/>
                <a:ea typeface="Tahoma" pitchFamily="34" charset="0"/>
                <a:cs typeface="Tahoma" pitchFamily="34" charset="0"/>
              </a:rPr>
              <a:t>individual learning</a:t>
            </a:r>
            <a:r>
              <a:rPr lang="en-GB" dirty="0">
                <a:solidFill>
                  <a:schemeClr val="tx1">
                    <a:lumMod val="65000"/>
                    <a:lumOff val="35000"/>
                  </a:schemeClr>
                </a:solidFill>
                <a:latin typeface="+mn-lt"/>
                <a:ea typeface="Tahoma" pitchFamily="34" charset="0"/>
                <a:cs typeface="Tahoma" pitchFamily="34" charset="0"/>
              </a:rPr>
              <a:t>, </a:t>
            </a:r>
            <a:r>
              <a:rPr lang="en-GB" b="1" dirty="0">
                <a:solidFill>
                  <a:schemeClr val="tx1">
                    <a:lumMod val="65000"/>
                    <a:lumOff val="35000"/>
                  </a:schemeClr>
                </a:solidFill>
                <a:latin typeface="+mn-lt"/>
                <a:ea typeface="Tahoma" pitchFamily="34" charset="0"/>
                <a:cs typeface="Tahoma" pitchFamily="34" charset="0"/>
              </a:rPr>
              <a:t>flexibility in the curriculum</a:t>
            </a:r>
            <a:r>
              <a:rPr lang="en-GB" dirty="0">
                <a:solidFill>
                  <a:schemeClr val="tx1">
                    <a:lumMod val="65000"/>
                    <a:lumOff val="35000"/>
                  </a:schemeClr>
                </a:solidFill>
                <a:latin typeface="+mn-lt"/>
                <a:ea typeface="Tahoma" pitchFamily="34" charset="0"/>
                <a:cs typeface="Tahoma" pitchFamily="34" charset="0"/>
              </a:rPr>
              <a:t>, the </a:t>
            </a:r>
            <a:r>
              <a:rPr lang="en-GB" b="1" dirty="0">
                <a:solidFill>
                  <a:schemeClr val="tx1">
                    <a:lumMod val="65000"/>
                    <a:lumOff val="35000"/>
                  </a:schemeClr>
                </a:solidFill>
                <a:latin typeface="+mn-lt"/>
                <a:ea typeface="Tahoma" pitchFamily="34" charset="0"/>
                <a:cs typeface="Tahoma" pitchFamily="34" charset="0"/>
              </a:rPr>
              <a:t>use of the environment</a:t>
            </a:r>
            <a:r>
              <a:rPr lang="en-GB" dirty="0">
                <a:solidFill>
                  <a:schemeClr val="tx1">
                    <a:lumMod val="65000"/>
                    <a:lumOff val="35000"/>
                  </a:schemeClr>
                </a:solidFill>
                <a:latin typeface="+mn-lt"/>
                <a:ea typeface="Tahoma" pitchFamily="34" charset="0"/>
                <a:cs typeface="Tahoma" pitchFamily="34" charset="0"/>
              </a:rPr>
              <a:t>, </a:t>
            </a:r>
            <a:r>
              <a:rPr lang="en-GB" b="1" dirty="0">
                <a:solidFill>
                  <a:schemeClr val="tx1">
                    <a:lumMod val="65000"/>
                    <a:lumOff val="35000"/>
                  </a:schemeClr>
                </a:solidFill>
                <a:latin typeface="+mn-lt"/>
                <a:ea typeface="Tahoma" pitchFamily="34" charset="0"/>
                <a:cs typeface="Tahoma" pitchFamily="34" charset="0"/>
              </a:rPr>
              <a:t>learning by discovery</a:t>
            </a:r>
            <a:r>
              <a:rPr lang="en-GB" dirty="0">
                <a:solidFill>
                  <a:schemeClr val="tx1">
                    <a:lumMod val="65000"/>
                    <a:lumOff val="35000"/>
                  </a:schemeClr>
                </a:solidFill>
                <a:latin typeface="+mn-lt"/>
                <a:ea typeface="Tahoma" pitchFamily="34" charset="0"/>
                <a:cs typeface="Tahoma" pitchFamily="34" charset="0"/>
              </a:rPr>
              <a:t>, and the importance of the </a:t>
            </a:r>
            <a:r>
              <a:rPr lang="en-GB" b="1" dirty="0">
                <a:solidFill>
                  <a:schemeClr val="tx1">
                    <a:lumMod val="65000"/>
                    <a:lumOff val="35000"/>
                  </a:schemeClr>
                </a:solidFill>
                <a:latin typeface="+mn-lt"/>
                <a:ea typeface="Tahoma" pitchFamily="34" charset="0"/>
                <a:cs typeface="Tahoma" pitchFamily="34" charset="0"/>
              </a:rPr>
              <a:t>evaluation of children's progress</a:t>
            </a:r>
            <a:r>
              <a:rPr lang="en-GB" dirty="0">
                <a:solidFill>
                  <a:schemeClr val="tx1">
                    <a:lumMod val="65000"/>
                    <a:lumOff val="35000"/>
                  </a:schemeClr>
                </a:solidFill>
                <a:latin typeface="+mn-lt"/>
                <a:ea typeface="Tahoma" pitchFamily="34" charset="0"/>
                <a:cs typeface="Tahoma" pitchFamily="34" charset="0"/>
              </a:rPr>
              <a:t> - teachers should 'not assume that only what is measurable is </a:t>
            </a:r>
            <a:r>
              <a:rPr lang="en-GB" dirty="0" smtClean="0">
                <a:solidFill>
                  <a:schemeClr val="tx1">
                    <a:lumMod val="65000"/>
                    <a:lumOff val="35000"/>
                  </a:schemeClr>
                </a:solidFill>
                <a:latin typeface="+mn-lt"/>
                <a:ea typeface="Tahoma" pitchFamily="34" charset="0"/>
                <a:cs typeface="Tahoma" pitchFamily="34" charset="0"/>
              </a:rPr>
              <a:t>valuable’. </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42</a:t>
            </a:fld>
            <a:endParaRPr lang="en-US" dirty="0"/>
          </a:p>
        </p:txBody>
      </p:sp>
    </p:spTree>
    <p:extLst>
      <p:ext uri="{BB962C8B-B14F-4D97-AF65-F5344CB8AC3E}">
        <p14:creationId xmlns:p14="http://schemas.microsoft.com/office/powerpoint/2010/main" val="2508858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 y="35180"/>
            <a:ext cx="9131474" cy="873540"/>
          </a:xfrm>
        </p:spPr>
        <p:txBody>
          <a:bodyPr>
            <a:normAutofit/>
          </a:bodyPr>
          <a:lstStyle/>
          <a:p>
            <a:r>
              <a:rPr lang="en-GB" sz="4400" dirty="0" smtClean="0">
                <a:solidFill>
                  <a:schemeClr val="accent2">
                    <a:lumMod val="75000"/>
                  </a:schemeClr>
                </a:solidFill>
                <a:latin typeface="+mn-lt"/>
              </a:rPr>
              <a:t>The APU</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251520" y="1052736"/>
            <a:ext cx="8744272" cy="4124672"/>
          </a:xfrm>
        </p:spPr>
        <p:txBody>
          <a:bodyPr>
            <a:normAutofit/>
          </a:bodyPr>
          <a:lstStyle/>
          <a:p>
            <a:pPr marL="0" indent="0">
              <a:buNone/>
            </a:pPr>
            <a:r>
              <a:rPr lang="en-GB" dirty="0"/>
              <a:t> </a:t>
            </a:r>
            <a:r>
              <a:rPr lang="en-GB" dirty="0" smtClean="0">
                <a:solidFill>
                  <a:schemeClr val="tx1">
                    <a:lumMod val="65000"/>
                    <a:lumOff val="35000"/>
                  </a:schemeClr>
                </a:solidFill>
                <a:latin typeface="+mn-lt"/>
                <a:ea typeface="Tahoma" pitchFamily="34" charset="0"/>
                <a:cs typeface="Tahoma" pitchFamily="34" charset="0"/>
              </a:rPr>
              <a:t>In </a:t>
            </a:r>
            <a:r>
              <a:rPr lang="en-GB" dirty="0">
                <a:solidFill>
                  <a:schemeClr val="tx1">
                    <a:lumMod val="65000"/>
                    <a:lumOff val="35000"/>
                  </a:schemeClr>
                </a:solidFill>
                <a:latin typeface="+mn-lt"/>
                <a:ea typeface="Tahoma" pitchFamily="34" charset="0"/>
                <a:cs typeface="Tahoma" pitchFamily="34" charset="0"/>
              </a:rPr>
              <a:t>1974 the </a:t>
            </a:r>
            <a:r>
              <a:rPr lang="en-GB" dirty="0" smtClean="0">
                <a:solidFill>
                  <a:schemeClr val="tx1">
                    <a:lumMod val="65000"/>
                    <a:lumOff val="35000"/>
                  </a:schemeClr>
                </a:solidFill>
                <a:latin typeface="+mn-lt"/>
                <a:ea typeface="Tahoma" pitchFamily="34" charset="0"/>
                <a:cs typeface="Tahoma" pitchFamily="34" charset="0"/>
              </a:rPr>
              <a:t>DES* </a:t>
            </a:r>
            <a:r>
              <a:rPr lang="en-GB" dirty="0">
                <a:solidFill>
                  <a:schemeClr val="tx1">
                    <a:lumMod val="65000"/>
                    <a:lumOff val="35000"/>
                  </a:schemeClr>
                </a:solidFill>
                <a:latin typeface="+mn-lt"/>
                <a:ea typeface="Tahoma" pitchFamily="34" charset="0"/>
                <a:cs typeface="Tahoma" pitchFamily="34" charset="0"/>
              </a:rPr>
              <a:t>established the Assessment of Performance Unit (APU) to 'promote the development of methods of assessing and monitoring the achievement of children at school, and to seek to identify the incidence of </a:t>
            </a:r>
            <a:r>
              <a:rPr lang="en-GB" dirty="0" smtClean="0">
                <a:solidFill>
                  <a:schemeClr val="tx1">
                    <a:lumMod val="65000"/>
                    <a:lumOff val="35000"/>
                  </a:schemeClr>
                </a:solidFill>
                <a:latin typeface="+mn-lt"/>
                <a:ea typeface="Tahoma" pitchFamily="34" charset="0"/>
                <a:cs typeface="Tahoma" pitchFamily="34" charset="0"/>
              </a:rPr>
              <a:t>under-achievement‘.</a:t>
            </a:r>
            <a:endParaRPr lang="en-GB" dirty="0">
              <a:solidFill>
                <a:schemeClr val="tx1">
                  <a:lumMod val="65000"/>
                  <a:lumOff val="35000"/>
                </a:schemeClr>
              </a:solidFill>
              <a:latin typeface="+mn-lt"/>
              <a:ea typeface="Tahoma" pitchFamily="34" charset="0"/>
              <a:cs typeface="Tahoma" pitchFamily="34" charset="0"/>
            </a:endParaRPr>
          </a:p>
          <a:p>
            <a:pPr marL="0" indent="0">
              <a:buNone/>
            </a:pPr>
            <a:r>
              <a:rPr lang="en-GB" dirty="0" smtClean="0">
                <a:solidFill>
                  <a:schemeClr val="tx1">
                    <a:lumMod val="65000"/>
                    <a:lumOff val="35000"/>
                  </a:schemeClr>
                </a:solidFill>
                <a:latin typeface="+mn-lt"/>
                <a:ea typeface="Tahoma" pitchFamily="34" charset="0"/>
                <a:cs typeface="Tahoma" pitchFamily="34" charset="0"/>
              </a:rPr>
              <a:t>(*DES – The Department for Education and Science)</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smtClean="0"/>
              <a:t>MICHIGAN STATE CONVENTION</a:t>
            </a:r>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43</a:t>
            </a:fld>
            <a:endParaRPr lang="en-US" dirty="0"/>
          </a:p>
        </p:txBody>
      </p:sp>
    </p:spTree>
    <p:extLst>
      <p:ext uri="{BB962C8B-B14F-4D97-AF65-F5344CB8AC3E}">
        <p14:creationId xmlns:p14="http://schemas.microsoft.com/office/powerpoint/2010/main" val="3272666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0080"/>
          </a:xfrm>
        </p:spPr>
        <p:txBody>
          <a:bodyPr>
            <a:normAutofit fontScale="90000"/>
          </a:bodyPr>
          <a:lstStyle/>
          <a:p>
            <a:r>
              <a:rPr lang="en-GB" sz="4400" dirty="0" smtClean="0">
                <a:solidFill>
                  <a:schemeClr val="accent2">
                    <a:lumMod val="75000"/>
                  </a:schemeClr>
                </a:solidFill>
                <a:latin typeface="+mn-lt"/>
              </a:rPr>
              <a:t>Developments in the 1970s</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76200" y="764704"/>
            <a:ext cx="8991600" cy="4320480"/>
          </a:xfrm>
        </p:spPr>
        <p:txBody>
          <a:bodyPr>
            <a:normAutofit fontScale="25000" lnSpcReduction="20000"/>
          </a:bodyPr>
          <a:lstStyle/>
          <a:p>
            <a:r>
              <a:rPr lang="en-GB" sz="12800" dirty="0" smtClean="0">
                <a:solidFill>
                  <a:schemeClr val="tx1">
                    <a:lumMod val="65000"/>
                    <a:lumOff val="35000"/>
                  </a:schemeClr>
                </a:solidFill>
                <a:latin typeface="+mn-lt"/>
                <a:ea typeface="Tahoma" pitchFamily="34" charset="0"/>
                <a:cs typeface="Tahoma" pitchFamily="34" charset="0"/>
              </a:rPr>
              <a:t>Recession </a:t>
            </a:r>
            <a:r>
              <a:rPr lang="en-GB" sz="12800" dirty="0">
                <a:solidFill>
                  <a:schemeClr val="tx1">
                    <a:lumMod val="65000"/>
                    <a:lumOff val="35000"/>
                  </a:schemeClr>
                </a:solidFill>
                <a:latin typeface="+mn-lt"/>
                <a:ea typeface="Tahoma" pitchFamily="34" charset="0"/>
                <a:cs typeface="Tahoma" pitchFamily="34" charset="0"/>
              </a:rPr>
              <a:t>provided a rationale for </a:t>
            </a:r>
            <a:r>
              <a:rPr lang="en-GB" sz="12800" dirty="0" smtClean="0">
                <a:solidFill>
                  <a:schemeClr val="tx1">
                    <a:lumMod val="65000"/>
                    <a:lumOff val="35000"/>
                  </a:schemeClr>
                </a:solidFill>
                <a:latin typeface="+mn-lt"/>
                <a:ea typeface="Tahoma" pitchFamily="34" charset="0"/>
                <a:cs typeface="Tahoma" pitchFamily="34" charset="0"/>
              </a:rPr>
              <a:t>cutbacks </a:t>
            </a:r>
            <a:r>
              <a:rPr lang="en-GB" sz="12800" dirty="0">
                <a:solidFill>
                  <a:schemeClr val="tx1">
                    <a:lumMod val="65000"/>
                    <a:lumOff val="35000"/>
                  </a:schemeClr>
                </a:solidFill>
                <a:latin typeface="+mn-lt"/>
                <a:ea typeface="Tahoma" pitchFamily="34" charset="0"/>
                <a:cs typeface="Tahoma" pitchFamily="34" charset="0"/>
              </a:rPr>
              <a:t>in </a:t>
            </a:r>
            <a:r>
              <a:rPr lang="en-GB" sz="12800" dirty="0" smtClean="0">
                <a:solidFill>
                  <a:schemeClr val="tx1">
                    <a:lumMod val="65000"/>
                    <a:lumOff val="35000"/>
                  </a:schemeClr>
                </a:solidFill>
                <a:latin typeface="+mn-lt"/>
                <a:ea typeface="Tahoma" pitchFamily="34" charset="0"/>
                <a:cs typeface="Tahoma" pitchFamily="34" charset="0"/>
              </a:rPr>
              <a:t>education spending.</a:t>
            </a:r>
            <a:endParaRPr lang="en-GB" sz="12800" dirty="0">
              <a:solidFill>
                <a:schemeClr val="tx1">
                  <a:lumMod val="65000"/>
                  <a:lumOff val="35000"/>
                </a:schemeClr>
              </a:solidFill>
              <a:latin typeface="+mn-lt"/>
              <a:ea typeface="Tahoma" pitchFamily="34" charset="0"/>
              <a:cs typeface="Tahoma" pitchFamily="34" charset="0"/>
            </a:endParaRPr>
          </a:p>
          <a:p>
            <a:r>
              <a:rPr lang="en-GB" sz="12800" b="1" dirty="0" smtClean="0">
                <a:solidFill>
                  <a:schemeClr val="tx1">
                    <a:lumMod val="65000"/>
                    <a:lumOff val="35000"/>
                  </a:schemeClr>
                </a:solidFill>
                <a:latin typeface="+mn-lt"/>
                <a:ea typeface="Tahoma" pitchFamily="34" charset="0"/>
                <a:cs typeface="Tahoma" pitchFamily="34" charset="0"/>
              </a:rPr>
              <a:t>1976 </a:t>
            </a:r>
            <a:r>
              <a:rPr lang="en-GB" sz="12800" dirty="0" smtClean="0">
                <a:solidFill>
                  <a:schemeClr val="tx1">
                    <a:lumMod val="65000"/>
                    <a:lumOff val="35000"/>
                  </a:schemeClr>
                </a:solidFill>
                <a:latin typeface="+mn-lt"/>
                <a:ea typeface="Tahoma" pitchFamily="34" charset="0"/>
                <a:cs typeface="Tahoma" pitchFamily="34" charset="0"/>
              </a:rPr>
              <a:t>-</a:t>
            </a:r>
            <a:r>
              <a:rPr lang="en-GB" sz="12800" b="1" dirty="0" smtClean="0">
                <a:solidFill>
                  <a:schemeClr val="tx1">
                    <a:lumMod val="65000"/>
                    <a:lumOff val="35000"/>
                  </a:schemeClr>
                </a:solidFill>
                <a:latin typeface="+mn-lt"/>
                <a:ea typeface="Tahoma" pitchFamily="34" charset="0"/>
                <a:cs typeface="Tahoma" pitchFamily="34" charset="0"/>
              </a:rPr>
              <a:t> </a:t>
            </a:r>
            <a:r>
              <a:rPr lang="en-GB" sz="12800" dirty="0" smtClean="0">
                <a:solidFill>
                  <a:schemeClr val="tx1">
                    <a:lumMod val="65000"/>
                    <a:lumOff val="35000"/>
                  </a:schemeClr>
                </a:solidFill>
                <a:latin typeface="+mn-lt"/>
                <a:ea typeface="Tahoma" pitchFamily="34" charset="0"/>
                <a:cs typeface="Tahoma" pitchFamily="34" charset="0"/>
              </a:rPr>
              <a:t>Call for a ‘Great Debate’ about the  ‘nature and purposes of education’ including ‘</a:t>
            </a:r>
            <a:r>
              <a:rPr lang="en-GB" sz="12800" b="1" dirty="0">
                <a:solidFill>
                  <a:schemeClr val="tx1">
                    <a:lumMod val="65000"/>
                    <a:lumOff val="35000"/>
                  </a:schemeClr>
                </a:solidFill>
                <a:latin typeface="+mn-lt"/>
                <a:ea typeface="Tahoma" pitchFamily="34" charset="0"/>
                <a:cs typeface="Tahoma" pitchFamily="34" charset="0"/>
              </a:rPr>
              <a:t>t</a:t>
            </a:r>
            <a:r>
              <a:rPr lang="en-GB" sz="12800" b="1" dirty="0" smtClean="0">
                <a:solidFill>
                  <a:schemeClr val="tx1">
                    <a:lumMod val="65000"/>
                    <a:lumOff val="35000"/>
                  </a:schemeClr>
                </a:solidFill>
                <a:latin typeface="+mn-lt"/>
                <a:ea typeface="Tahoma" pitchFamily="34" charset="0"/>
                <a:cs typeface="Tahoma" pitchFamily="34" charset="0"/>
              </a:rPr>
              <a:t>he secret garden of the curriculum</a:t>
            </a:r>
            <a:r>
              <a:rPr lang="en-GB" sz="12800" dirty="0" smtClean="0">
                <a:solidFill>
                  <a:schemeClr val="tx1">
                    <a:lumMod val="65000"/>
                    <a:lumOff val="35000"/>
                  </a:schemeClr>
                </a:solidFill>
                <a:latin typeface="+mn-lt"/>
                <a:ea typeface="Tahoma" pitchFamily="34" charset="0"/>
                <a:cs typeface="Tahoma" pitchFamily="34" charset="0"/>
              </a:rPr>
              <a:t>’.</a:t>
            </a:r>
          </a:p>
          <a:p>
            <a:r>
              <a:rPr lang="en-GB" sz="12800" i="1" dirty="0" err="1" smtClean="0">
                <a:solidFill>
                  <a:schemeClr val="tx1">
                    <a:lumMod val="65000"/>
                    <a:lumOff val="35000"/>
                  </a:schemeClr>
                </a:solidFill>
                <a:latin typeface="+mn-lt"/>
                <a:ea typeface="Tahoma" pitchFamily="34" charset="0"/>
                <a:cs typeface="Tahoma" pitchFamily="34" charset="0"/>
              </a:rPr>
              <a:t>Headstart</a:t>
            </a:r>
            <a:r>
              <a:rPr lang="en-GB" sz="12800" i="1" dirty="0" smtClean="0">
                <a:solidFill>
                  <a:schemeClr val="tx1">
                    <a:lumMod val="65000"/>
                    <a:lumOff val="35000"/>
                  </a:schemeClr>
                </a:solidFill>
                <a:latin typeface="+mn-lt"/>
                <a:ea typeface="Tahoma" pitchFamily="34" charset="0"/>
                <a:cs typeface="Tahoma" pitchFamily="34" charset="0"/>
              </a:rPr>
              <a:t> </a:t>
            </a:r>
            <a:r>
              <a:rPr lang="en-GB" sz="12800" dirty="0" smtClean="0">
                <a:solidFill>
                  <a:schemeClr val="tx1">
                    <a:lumMod val="65000"/>
                    <a:lumOff val="35000"/>
                  </a:schemeClr>
                </a:solidFill>
                <a:latin typeface="+mn-lt"/>
                <a:ea typeface="Tahoma" pitchFamily="34" charset="0"/>
                <a:cs typeface="Tahoma" pitchFamily="34" charset="0"/>
              </a:rPr>
              <a:t>in the USA was judged to be ‘a failure’.</a:t>
            </a:r>
          </a:p>
          <a:p>
            <a:r>
              <a:rPr lang="en-GB" sz="12800" dirty="0">
                <a:solidFill>
                  <a:schemeClr val="tx1">
                    <a:lumMod val="65000"/>
                    <a:lumOff val="35000"/>
                  </a:schemeClr>
                </a:solidFill>
                <a:latin typeface="+mn-lt"/>
                <a:ea typeface="Tahoma" pitchFamily="34" charset="0"/>
                <a:cs typeface="Tahoma" pitchFamily="34" charset="0"/>
              </a:rPr>
              <a:t>D</a:t>
            </a:r>
            <a:r>
              <a:rPr lang="en-GB" sz="12800" dirty="0" smtClean="0">
                <a:solidFill>
                  <a:schemeClr val="tx1">
                    <a:lumMod val="65000"/>
                    <a:lumOff val="35000"/>
                  </a:schemeClr>
                </a:solidFill>
                <a:latin typeface="+mn-lt"/>
                <a:ea typeface="Tahoma" pitchFamily="34" charset="0"/>
                <a:cs typeface="Tahoma" pitchFamily="34" charset="0"/>
              </a:rPr>
              <a:t>isenchantment with the idea of education putting right the ‘ills’ of society.</a:t>
            </a:r>
          </a:p>
          <a:p>
            <a:r>
              <a:rPr lang="en-GB" sz="12800" dirty="0" smtClean="0">
                <a:solidFill>
                  <a:schemeClr val="tx1">
                    <a:lumMod val="65000"/>
                    <a:lumOff val="35000"/>
                  </a:schemeClr>
                </a:solidFill>
                <a:latin typeface="+mn-lt"/>
                <a:ea typeface="Tahoma" pitchFamily="34" charset="0"/>
                <a:cs typeface="Tahoma" pitchFamily="34" charset="0"/>
              </a:rPr>
              <a:t>Politicians call for teachers to be ‘more accountable’. </a:t>
            </a:r>
            <a:endParaRPr lang="en-GB" sz="12800" i="1" dirty="0" smtClean="0">
              <a:solidFill>
                <a:schemeClr val="tx1">
                  <a:lumMod val="65000"/>
                  <a:lumOff val="35000"/>
                </a:schemeClr>
              </a:solidFill>
              <a:latin typeface="+mn-lt"/>
              <a:ea typeface="Tahoma" pitchFamily="34" charset="0"/>
              <a:cs typeface="Tahoma" pitchFamily="34" charset="0"/>
            </a:endParaRPr>
          </a:p>
          <a:p>
            <a:pPr marL="0" indent="0">
              <a:buNone/>
            </a:pPr>
            <a:endParaRPr lang="en-GB" dirty="0">
              <a:solidFill>
                <a:schemeClr val="tx1">
                  <a:lumMod val="65000"/>
                  <a:lumOff val="35000"/>
                </a:schemeClr>
              </a:solidFill>
              <a:latin typeface="Tahoma" pitchFamily="34" charset="0"/>
              <a:ea typeface="Tahoma" pitchFamily="34" charset="0"/>
              <a:cs typeface="Tahoma" pitchFamily="34" charset="0"/>
            </a:endParaRPr>
          </a:p>
          <a:p>
            <a:pPr marL="0" indent="0">
              <a:buNone/>
            </a:pPr>
            <a:r>
              <a:rPr lang="en-GB" dirty="0" smtClean="0">
                <a:solidFill>
                  <a:schemeClr val="tx1">
                    <a:lumMod val="65000"/>
                    <a:lumOff val="35000"/>
                  </a:schemeClr>
                </a:solidFill>
                <a:latin typeface="Tahoma" pitchFamily="34" charset="0"/>
                <a:ea typeface="Tahoma" pitchFamily="34" charset="0"/>
                <a:cs typeface="Tahoma" pitchFamily="34" charset="0"/>
              </a:rPr>
              <a:t>            </a:t>
            </a:r>
            <a:endParaRPr lang="en-GB" dirty="0">
              <a:solidFill>
                <a:schemeClr val="tx1">
                  <a:lumMod val="65000"/>
                  <a:lumOff val="35000"/>
                </a:schemeClr>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p:txBody>
      </p:sp>
      <p:sp>
        <p:nvSpPr>
          <p:cNvPr id="6" name="Slide Number Placeholder 5"/>
          <p:cNvSpPr>
            <a:spLocks noGrp="1"/>
          </p:cNvSpPr>
          <p:nvPr>
            <p:ph type="sldNum" sz="quarter" idx="4"/>
          </p:nvPr>
        </p:nvSpPr>
        <p:spPr/>
        <p:txBody>
          <a:bodyPr/>
          <a:lstStyle/>
          <a:p>
            <a:fld id="{EE92DA93-C0F4-4F19-9055-2DC0F59BC25F}" type="slidenum">
              <a:rPr lang="en-US" smtClean="0"/>
              <a:pPr/>
              <a:t>44</a:t>
            </a:fld>
            <a:endParaRPr lang="en-US" dirty="0"/>
          </a:p>
        </p:txBody>
      </p:sp>
    </p:spTree>
    <p:extLst>
      <p:ext uri="{BB962C8B-B14F-4D97-AF65-F5344CB8AC3E}">
        <p14:creationId xmlns:p14="http://schemas.microsoft.com/office/powerpoint/2010/main" val="21414450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 y="32031"/>
            <a:ext cx="9137770" cy="876689"/>
          </a:xfrm>
        </p:spPr>
        <p:txBody>
          <a:bodyPr>
            <a:normAutofit/>
          </a:bodyPr>
          <a:lstStyle/>
          <a:p>
            <a:r>
              <a:rPr lang="en-GB" sz="4400" dirty="0" smtClean="0">
                <a:solidFill>
                  <a:schemeClr val="accent2">
                    <a:lumMod val="75000"/>
                  </a:schemeClr>
                </a:solidFill>
                <a:latin typeface="+mn-lt"/>
              </a:rPr>
              <a:t>The </a:t>
            </a:r>
            <a:r>
              <a:rPr lang="en-GB" sz="4400" dirty="0">
                <a:solidFill>
                  <a:schemeClr val="accent2">
                    <a:lumMod val="75000"/>
                  </a:schemeClr>
                </a:solidFill>
                <a:latin typeface="+mn-lt"/>
              </a:rPr>
              <a:t>G</a:t>
            </a:r>
            <a:r>
              <a:rPr lang="en-GB" sz="4400" dirty="0" smtClean="0">
                <a:solidFill>
                  <a:schemeClr val="accent2">
                    <a:lumMod val="75000"/>
                  </a:schemeClr>
                </a:solidFill>
                <a:latin typeface="+mn-lt"/>
              </a:rPr>
              <a:t>reat Debate</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318342" y="908720"/>
            <a:ext cx="8816280" cy="4176464"/>
          </a:xfrm>
        </p:spPr>
        <p:txBody>
          <a:bodyPr>
            <a:normAutofit fontScale="85000" lnSpcReduction="20000"/>
          </a:bodyPr>
          <a:lstStyle/>
          <a:p>
            <a:pPr marL="0" indent="0">
              <a:buNone/>
            </a:pPr>
            <a:r>
              <a:rPr lang="en-GB" dirty="0">
                <a:solidFill>
                  <a:schemeClr val="tx1">
                    <a:lumMod val="65000"/>
                    <a:lumOff val="35000"/>
                  </a:schemeClr>
                </a:solidFill>
                <a:latin typeface="+mn-lt"/>
                <a:ea typeface="Tahoma" pitchFamily="34" charset="0"/>
                <a:cs typeface="Tahoma" pitchFamily="34" charset="0"/>
              </a:rPr>
              <a:t>Callaghan called for a public debate on education which would allow employers, trades unions and parents, as well as teachers and administrators, to make their views known. </a:t>
            </a:r>
            <a:endParaRPr lang="en-GB" dirty="0" smtClean="0">
              <a:solidFill>
                <a:schemeClr val="tx1">
                  <a:lumMod val="65000"/>
                  <a:lumOff val="35000"/>
                </a:schemeClr>
              </a:solidFill>
              <a:latin typeface="+mn-lt"/>
              <a:ea typeface="Tahoma" pitchFamily="34" charset="0"/>
              <a:cs typeface="Tahoma" pitchFamily="34" charset="0"/>
            </a:endParaRPr>
          </a:p>
          <a:p>
            <a:pPr marL="0" indent="0">
              <a:buNone/>
            </a:pPr>
            <a:endParaRPr lang="en-GB" sz="1300" dirty="0" smtClean="0">
              <a:solidFill>
                <a:schemeClr val="tx1">
                  <a:lumMod val="65000"/>
                  <a:lumOff val="35000"/>
                </a:schemeClr>
              </a:solidFill>
              <a:latin typeface="+mn-lt"/>
              <a:ea typeface="Tahoma" pitchFamily="34" charset="0"/>
              <a:cs typeface="Tahoma" pitchFamily="34" charset="0"/>
            </a:endParaRPr>
          </a:p>
          <a:p>
            <a:pPr marL="0" indent="0">
              <a:buNone/>
            </a:pPr>
            <a:r>
              <a:rPr lang="en-GB" b="1" dirty="0" smtClean="0">
                <a:solidFill>
                  <a:schemeClr val="tx1">
                    <a:lumMod val="65000"/>
                    <a:lumOff val="35000"/>
                  </a:schemeClr>
                </a:solidFill>
                <a:latin typeface="+mn-lt"/>
                <a:ea typeface="Tahoma" pitchFamily="34" charset="0"/>
                <a:cs typeface="Tahoma" pitchFamily="34" charset="0"/>
              </a:rPr>
              <a:t>The </a:t>
            </a:r>
            <a:r>
              <a:rPr lang="en-GB" b="1" dirty="0">
                <a:solidFill>
                  <a:schemeClr val="tx1">
                    <a:lumMod val="65000"/>
                    <a:lumOff val="35000"/>
                  </a:schemeClr>
                </a:solidFill>
                <a:latin typeface="+mn-lt"/>
                <a:ea typeface="Tahoma" pitchFamily="34" charset="0"/>
                <a:cs typeface="Tahoma" pitchFamily="34" charset="0"/>
              </a:rPr>
              <a:t>curriculum </a:t>
            </a:r>
            <a:r>
              <a:rPr lang="en-GB" dirty="0">
                <a:solidFill>
                  <a:schemeClr val="tx1">
                    <a:lumMod val="65000"/>
                    <a:lumOff val="35000"/>
                  </a:schemeClr>
                </a:solidFill>
                <a:latin typeface="+mn-lt"/>
                <a:ea typeface="Tahoma" pitchFamily="34" charset="0"/>
                <a:cs typeface="Tahoma" pitchFamily="34" charset="0"/>
              </a:rPr>
              <a:t>paid too little attention to the </a:t>
            </a:r>
            <a:r>
              <a:rPr lang="en-GB" b="1" i="1" dirty="0">
                <a:solidFill>
                  <a:schemeClr val="tx1">
                    <a:lumMod val="65000"/>
                    <a:lumOff val="35000"/>
                  </a:schemeClr>
                </a:solidFill>
                <a:latin typeface="+mn-lt"/>
                <a:ea typeface="Tahoma" pitchFamily="34" charset="0"/>
                <a:cs typeface="Tahoma" pitchFamily="34" charset="0"/>
              </a:rPr>
              <a:t>basic skills </a:t>
            </a:r>
            <a:r>
              <a:rPr lang="en-GB" dirty="0">
                <a:solidFill>
                  <a:schemeClr val="tx1">
                    <a:lumMod val="65000"/>
                    <a:lumOff val="35000"/>
                  </a:schemeClr>
                </a:solidFill>
                <a:latin typeface="+mn-lt"/>
                <a:ea typeface="Tahoma" pitchFamily="34" charset="0"/>
                <a:cs typeface="Tahoma" pitchFamily="34" charset="0"/>
              </a:rPr>
              <a:t>of reading, writing and </a:t>
            </a:r>
            <a:r>
              <a:rPr lang="en-GB" dirty="0" smtClean="0">
                <a:solidFill>
                  <a:schemeClr val="tx1">
                    <a:lumMod val="65000"/>
                    <a:lumOff val="35000"/>
                  </a:schemeClr>
                </a:solidFill>
                <a:latin typeface="+mn-lt"/>
                <a:ea typeface="Tahoma" pitchFamily="34" charset="0"/>
                <a:cs typeface="Tahoma" pitchFamily="34" charset="0"/>
              </a:rPr>
              <a:t>arithmetic. </a:t>
            </a:r>
          </a:p>
          <a:p>
            <a:pPr marL="0" indent="0">
              <a:buNone/>
            </a:pPr>
            <a:endParaRPr lang="en-GB" sz="1300" dirty="0" smtClean="0">
              <a:solidFill>
                <a:schemeClr val="tx1">
                  <a:lumMod val="65000"/>
                  <a:lumOff val="35000"/>
                </a:schemeClr>
              </a:solidFill>
              <a:latin typeface="+mn-lt"/>
              <a:ea typeface="Tahoma" pitchFamily="34" charset="0"/>
              <a:cs typeface="Tahoma" pitchFamily="34" charset="0"/>
            </a:endParaRPr>
          </a:p>
          <a:p>
            <a:pPr marL="0" indent="0">
              <a:buNone/>
            </a:pPr>
            <a:r>
              <a:rPr lang="en-GB" b="1" dirty="0" smtClean="0">
                <a:solidFill>
                  <a:schemeClr val="tx1">
                    <a:lumMod val="65000"/>
                    <a:lumOff val="35000"/>
                  </a:schemeClr>
                </a:solidFill>
                <a:latin typeface="+mn-lt"/>
                <a:ea typeface="Tahoma" pitchFamily="34" charset="0"/>
                <a:cs typeface="Tahoma" pitchFamily="34" charset="0"/>
              </a:rPr>
              <a:t>Teachers</a:t>
            </a:r>
            <a:r>
              <a:rPr lang="en-GB" dirty="0" smtClean="0">
                <a:solidFill>
                  <a:schemeClr val="tx1">
                    <a:lumMod val="65000"/>
                    <a:lumOff val="35000"/>
                  </a:schemeClr>
                </a:solidFill>
                <a:latin typeface="+mn-lt"/>
                <a:ea typeface="Tahoma" pitchFamily="34" charset="0"/>
                <a:cs typeface="Tahoma" pitchFamily="34" charset="0"/>
              </a:rPr>
              <a:t> </a:t>
            </a:r>
            <a:r>
              <a:rPr lang="en-GB" dirty="0">
                <a:solidFill>
                  <a:schemeClr val="tx1">
                    <a:lumMod val="65000"/>
                    <a:lumOff val="35000"/>
                  </a:schemeClr>
                </a:solidFill>
                <a:latin typeface="+mn-lt"/>
                <a:ea typeface="Tahoma" pitchFamily="34" charset="0"/>
                <a:cs typeface="Tahoma" pitchFamily="34" charset="0"/>
              </a:rPr>
              <a:t>lacked adequate professional skills and did not know how to </a:t>
            </a:r>
            <a:r>
              <a:rPr lang="en-GB" b="1" dirty="0">
                <a:solidFill>
                  <a:schemeClr val="tx1">
                    <a:lumMod val="65000"/>
                    <a:lumOff val="35000"/>
                  </a:schemeClr>
                </a:solidFill>
                <a:latin typeface="+mn-lt"/>
                <a:ea typeface="Tahoma" pitchFamily="34" charset="0"/>
                <a:cs typeface="Tahoma" pitchFamily="34" charset="0"/>
              </a:rPr>
              <a:t>discipline</a:t>
            </a:r>
            <a:r>
              <a:rPr lang="en-GB" dirty="0">
                <a:solidFill>
                  <a:schemeClr val="tx1">
                    <a:lumMod val="65000"/>
                    <a:lumOff val="35000"/>
                  </a:schemeClr>
                </a:solidFill>
                <a:latin typeface="+mn-lt"/>
                <a:ea typeface="Tahoma" pitchFamily="34" charset="0"/>
                <a:cs typeface="Tahoma" pitchFamily="34" charset="0"/>
              </a:rPr>
              <a:t> children or to instil in them concern for </a:t>
            </a:r>
            <a:r>
              <a:rPr lang="en-GB" b="1" dirty="0">
                <a:solidFill>
                  <a:schemeClr val="tx1">
                    <a:lumMod val="65000"/>
                    <a:lumOff val="35000"/>
                  </a:schemeClr>
                </a:solidFill>
                <a:latin typeface="+mn-lt"/>
                <a:ea typeface="Tahoma" pitchFamily="34" charset="0"/>
                <a:cs typeface="Tahoma" pitchFamily="34" charset="0"/>
              </a:rPr>
              <a:t>hard work </a:t>
            </a:r>
            <a:r>
              <a:rPr lang="en-GB" dirty="0">
                <a:solidFill>
                  <a:schemeClr val="tx1">
                    <a:lumMod val="65000"/>
                    <a:lumOff val="35000"/>
                  </a:schemeClr>
                </a:solidFill>
                <a:latin typeface="+mn-lt"/>
                <a:ea typeface="Tahoma" pitchFamily="34" charset="0"/>
                <a:cs typeface="Tahoma" pitchFamily="34" charset="0"/>
              </a:rPr>
              <a:t>or </a:t>
            </a:r>
            <a:r>
              <a:rPr lang="en-GB" b="1" dirty="0">
                <a:solidFill>
                  <a:schemeClr val="tx1">
                    <a:lumMod val="65000"/>
                    <a:lumOff val="35000"/>
                  </a:schemeClr>
                </a:solidFill>
                <a:latin typeface="+mn-lt"/>
                <a:ea typeface="Tahoma" pitchFamily="34" charset="0"/>
                <a:cs typeface="Tahoma" pitchFamily="34" charset="0"/>
              </a:rPr>
              <a:t>good manners</a:t>
            </a:r>
            <a:r>
              <a:rPr lang="en-GB" dirty="0">
                <a:solidFill>
                  <a:schemeClr val="tx1">
                    <a:lumMod val="65000"/>
                    <a:lumOff val="35000"/>
                  </a:schemeClr>
                </a:solidFill>
                <a:latin typeface="+mn-lt"/>
                <a:ea typeface="Tahoma" pitchFamily="34" charset="0"/>
                <a:cs typeface="Tahoma" pitchFamily="34" charset="0"/>
              </a:rPr>
              <a:t>. </a:t>
            </a:r>
            <a:endParaRPr lang="en-GB" dirty="0" smtClean="0">
              <a:solidFill>
                <a:schemeClr val="tx1">
                  <a:lumMod val="65000"/>
                  <a:lumOff val="35000"/>
                </a:schemeClr>
              </a:solidFill>
              <a:latin typeface="+mn-lt"/>
              <a:ea typeface="Tahoma" pitchFamily="34" charset="0"/>
              <a:cs typeface="Tahoma" pitchFamily="34" charset="0"/>
            </a:endParaRPr>
          </a:p>
          <a:p>
            <a:pPr marL="0" indent="0">
              <a:buNone/>
            </a:pPr>
            <a:endParaRPr lang="en-GB" sz="1500" dirty="0" smtClean="0">
              <a:solidFill>
                <a:schemeClr val="tx1">
                  <a:lumMod val="65000"/>
                  <a:lumOff val="35000"/>
                </a:schemeClr>
              </a:solidFill>
              <a:latin typeface="+mn-lt"/>
              <a:ea typeface="Tahoma" pitchFamily="34" charset="0"/>
              <a:cs typeface="Tahoma" pitchFamily="34" charset="0"/>
            </a:endParaRPr>
          </a:p>
          <a:p>
            <a:pPr marL="0" indent="0">
              <a:buNone/>
            </a:pPr>
            <a:r>
              <a:rPr lang="en-GB" dirty="0" smtClean="0">
                <a:solidFill>
                  <a:schemeClr val="tx1">
                    <a:lumMod val="65000"/>
                    <a:lumOff val="35000"/>
                  </a:schemeClr>
                </a:solidFill>
                <a:latin typeface="+mn-lt"/>
                <a:ea typeface="Tahoma" pitchFamily="34" charset="0"/>
                <a:cs typeface="Tahoma" pitchFamily="34" charset="0"/>
              </a:rPr>
              <a:t>The </a:t>
            </a:r>
            <a:r>
              <a:rPr lang="en-GB" b="1" dirty="0">
                <a:solidFill>
                  <a:schemeClr val="tx1">
                    <a:lumMod val="65000"/>
                    <a:lumOff val="35000"/>
                  </a:schemeClr>
                </a:solidFill>
                <a:latin typeface="+mn-lt"/>
                <a:ea typeface="Tahoma" pitchFamily="34" charset="0"/>
                <a:cs typeface="Tahoma" pitchFamily="34" charset="0"/>
              </a:rPr>
              <a:t>educational system </a:t>
            </a:r>
            <a:r>
              <a:rPr lang="en-GB" dirty="0">
                <a:solidFill>
                  <a:schemeClr val="tx1">
                    <a:lumMod val="65000"/>
                    <a:lumOff val="35000"/>
                  </a:schemeClr>
                </a:solidFill>
                <a:latin typeface="+mn-lt"/>
                <a:ea typeface="Tahoma" pitchFamily="34" charset="0"/>
                <a:cs typeface="Tahoma" pitchFamily="34" charset="0"/>
              </a:rPr>
              <a:t>was out of touch with </a:t>
            </a:r>
            <a:r>
              <a:rPr lang="en-GB" dirty="0" smtClean="0">
                <a:solidFill>
                  <a:schemeClr val="tx1">
                    <a:lumMod val="65000"/>
                    <a:lumOff val="35000"/>
                  </a:schemeClr>
                </a:solidFill>
                <a:latin typeface="+mn-lt"/>
                <a:ea typeface="Tahoma" pitchFamily="34" charset="0"/>
                <a:cs typeface="Tahoma" pitchFamily="34" charset="0"/>
              </a:rPr>
              <a:t>the </a:t>
            </a:r>
            <a:r>
              <a:rPr lang="en-GB" dirty="0">
                <a:solidFill>
                  <a:schemeClr val="tx1">
                    <a:lumMod val="65000"/>
                    <a:lumOff val="35000"/>
                  </a:schemeClr>
                </a:solidFill>
                <a:latin typeface="+mn-lt"/>
                <a:ea typeface="Tahoma" pitchFamily="34" charset="0"/>
                <a:cs typeface="Tahoma" pitchFamily="34" charset="0"/>
              </a:rPr>
              <a:t>need for Britain to survive economically in a highly competitive </a:t>
            </a:r>
            <a:r>
              <a:rPr lang="en-GB" dirty="0" smtClean="0">
                <a:solidFill>
                  <a:schemeClr val="tx1">
                    <a:lumMod val="65000"/>
                    <a:lumOff val="35000"/>
                  </a:schemeClr>
                </a:solidFill>
                <a:latin typeface="+mn-lt"/>
                <a:ea typeface="Tahoma" pitchFamily="34" charset="0"/>
                <a:cs typeface="Tahoma" pitchFamily="34" charset="0"/>
              </a:rPr>
              <a:t>world.</a:t>
            </a:r>
            <a:endParaRPr lang="en-GB" dirty="0">
              <a:solidFill>
                <a:schemeClr val="tx1">
                  <a:lumMod val="65000"/>
                  <a:lumOff val="35000"/>
                </a:schemeClr>
              </a:solidFill>
              <a:latin typeface="+mn-lt"/>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45</a:t>
            </a:fld>
            <a:endParaRPr lang="en-US" dirty="0"/>
          </a:p>
        </p:txBody>
      </p:sp>
    </p:spTree>
    <p:extLst>
      <p:ext uri="{BB962C8B-B14F-4D97-AF65-F5344CB8AC3E}">
        <p14:creationId xmlns:p14="http://schemas.microsoft.com/office/powerpoint/2010/main" val="3743756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31"/>
            <a:ext cx="9140852" cy="948697"/>
          </a:xfrm>
        </p:spPr>
        <p:txBody>
          <a:bodyPr/>
          <a:lstStyle/>
          <a:p>
            <a:r>
              <a:rPr lang="en-GB" dirty="0" smtClean="0">
                <a:solidFill>
                  <a:schemeClr val="accent2">
                    <a:lumMod val="75000"/>
                  </a:schemeClr>
                </a:solidFill>
                <a:latin typeface="+mn-lt"/>
              </a:rPr>
              <a:t>National Curriculum foretold</a:t>
            </a:r>
            <a:endParaRPr lang="en-GB" dirty="0">
              <a:solidFill>
                <a:schemeClr val="accent2">
                  <a:lumMod val="75000"/>
                </a:schemeClr>
              </a:solidFill>
              <a:latin typeface="+mn-lt"/>
            </a:endParaRPr>
          </a:p>
        </p:txBody>
      </p:sp>
      <p:sp>
        <p:nvSpPr>
          <p:cNvPr id="3" name="Content Placeholder 2"/>
          <p:cNvSpPr>
            <a:spLocks noGrp="1"/>
          </p:cNvSpPr>
          <p:nvPr>
            <p:ph idx="1"/>
          </p:nvPr>
        </p:nvSpPr>
        <p:spPr>
          <a:xfrm>
            <a:off x="76200" y="836712"/>
            <a:ext cx="8991600" cy="4320480"/>
          </a:xfrm>
        </p:spPr>
        <p:txBody>
          <a:bodyPr>
            <a:normAutofit fontScale="92500" lnSpcReduction="10000"/>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1976 </a:t>
            </a:r>
            <a:r>
              <a:rPr lang="en-GB" dirty="0">
                <a:solidFill>
                  <a:schemeClr val="tx1">
                    <a:lumMod val="65000"/>
                    <a:lumOff val="35000"/>
                  </a:schemeClr>
                </a:solidFill>
                <a:latin typeface="+mn-lt"/>
                <a:ea typeface="Tahoma" pitchFamily="34" charset="0"/>
                <a:cs typeface="Tahoma" pitchFamily="34" charset="0"/>
              </a:rPr>
              <a:t>'Yellow Book' - commissioned by prime minister </a:t>
            </a:r>
            <a:r>
              <a:rPr lang="en-GB" dirty="0" smtClean="0">
                <a:solidFill>
                  <a:schemeClr val="tx1">
                    <a:lumMod val="65000"/>
                    <a:lumOff val="35000"/>
                  </a:schemeClr>
                </a:solidFill>
                <a:latin typeface="+mn-lt"/>
                <a:ea typeface="Tahoma" pitchFamily="34" charset="0"/>
                <a:cs typeface="Tahoma" pitchFamily="34" charset="0"/>
              </a:rPr>
              <a:t>Callaghan </a:t>
            </a:r>
            <a:r>
              <a:rPr lang="en-GB" dirty="0">
                <a:solidFill>
                  <a:schemeClr val="tx1">
                    <a:lumMod val="65000"/>
                    <a:lumOff val="35000"/>
                  </a:schemeClr>
                </a:solidFill>
                <a:latin typeface="+mn-lt"/>
                <a:ea typeface="Tahoma" pitchFamily="34" charset="0"/>
                <a:cs typeface="Tahoma" pitchFamily="34" charset="0"/>
              </a:rPr>
              <a:t>and produced by the DES - was </a:t>
            </a:r>
            <a:r>
              <a:rPr lang="en-GB" i="1" dirty="0">
                <a:solidFill>
                  <a:schemeClr val="tx1">
                    <a:lumMod val="65000"/>
                    <a:lumOff val="35000"/>
                  </a:schemeClr>
                </a:solidFill>
                <a:latin typeface="+mn-lt"/>
                <a:ea typeface="Tahoma" pitchFamily="34" charset="0"/>
                <a:cs typeface="Tahoma" pitchFamily="34" charset="0"/>
              </a:rPr>
              <a:t>supposed to be </a:t>
            </a:r>
            <a:r>
              <a:rPr lang="en-GB" dirty="0">
                <a:solidFill>
                  <a:schemeClr val="tx1">
                    <a:lumMod val="65000"/>
                    <a:lumOff val="35000"/>
                  </a:schemeClr>
                </a:solidFill>
                <a:latin typeface="+mn-lt"/>
                <a:ea typeface="Tahoma" pitchFamily="34" charset="0"/>
                <a:cs typeface="Tahoma" pitchFamily="34" charset="0"/>
              </a:rPr>
              <a:t>secret but was widely leaked to the press. It promoted </a:t>
            </a:r>
            <a:r>
              <a:rPr lang="en-GB" dirty="0" smtClean="0">
                <a:solidFill>
                  <a:schemeClr val="tx1">
                    <a:lumMod val="65000"/>
                    <a:lumOff val="35000"/>
                  </a:schemeClr>
                </a:solidFill>
                <a:latin typeface="+mn-lt"/>
                <a:ea typeface="Tahoma" pitchFamily="34" charset="0"/>
                <a:cs typeface="Tahoma" pitchFamily="34" charset="0"/>
              </a:rPr>
              <a:t>‘</a:t>
            </a:r>
            <a:r>
              <a:rPr lang="en-GB" b="1" dirty="0" smtClean="0">
                <a:solidFill>
                  <a:schemeClr val="tx1">
                    <a:lumMod val="65000"/>
                    <a:lumOff val="35000"/>
                  </a:schemeClr>
                </a:solidFill>
                <a:latin typeface="+mn-lt"/>
                <a:ea typeface="Tahoma" pitchFamily="34" charset="0"/>
                <a:cs typeface="Tahoma" pitchFamily="34" charset="0"/>
              </a:rPr>
              <a:t>the </a:t>
            </a:r>
            <a:r>
              <a:rPr lang="en-GB" b="1" dirty="0">
                <a:solidFill>
                  <a:schemeClr val="tx1">
                    <a:lumMod val="65000"/>
                    <a:lumOff val="35000"/>
                  </a:schemeClr>
                </a:solidFill>
                <a:latin typeface="+mn-lt"/>
                <a:ea typeface="Tahoma" pitchFamily="34" charset="0"/>
                <a:cs typeface="Tahoma" pitchFamily="34" charset="0"/>
              </a:rPr>
              <a:t>imposition of a new "agreed" core </a:t>
            </a:r>
            <a:r>
              <a:rPr lang="en-GB" b="1" dirty="0" smtClean="0">
                <a:solidFill>
                  <a:schemeClr val="tx1">
                    <a:lumMod val="65000"/>
                    <a:lumOff val="35000"/>
                  </a:schemeClr>
                </a:solidFill>
                <a:latin typeface="+mn-lt"/>
                <a:ea typeface="Tahoma" pitchFamily="34" charset="0"/>
                <a:cs typeface="Tahoma" pitchFamily="34" charset="0"/>
              </a:rPr>
              <a:t>curriculum</a:t>
            </a:r>
            <a:r>
              <a:rPr lang="en-GB" dirty="0" smtClean="0">
                <a:solidFill>
                  <a:schemeClr val="tx1">
                    <a:lumMod val="65000"/>
                    <a:lumOff val="35000"/>
                  </a:schemeClr>
                </a:solidFill>
                <a:latin typeface="+mn-lt"/>
                <a:ea typeface="Tahoma" pitchFamily="34" charset="0"/>
                <a:cs typeface="Tahoma" pitchFamily="34" charset="0"/>
              </a:rPr>
              <a:t>,</a:t>
            </a:r>
            <a:r>
              <a:rPr lang="en-GB" b="1" dirty="0" smtClean="0">
                <a:solidFill>
                  <a:schemeClr val="tx1">
                    <a:lumMod val="65000"/>
                    <a:lumOff val="35000"/>
                  </a:schemeClr>
                </a:solidFill>
                <a:latin typeface="+mn-lt"/>
                <a:ea typeface="Tahoma" pitchFamily="34" charset="0"/>
                <a:cs typeface="Tahoma" pitchFamily="34" charset="0"/>
              </a:rPr>
              <a:t> </a:t>
            </a:r>
            <a:r>
              <a:rPr lang="en-GB" dirty="0">
                <a:solidFill>
                  <a:schemeClr val="tx1">
                    <a:lumMod val="65000"/>
                    <a:lumOff val="35000"/>
                  </a:schemeClr>
                </a:solidFill>
                <a:latin typeface="+mn-lt"/>
                <a:ea typeface="Tahoma" pitchFamily="34" charset="0"/>
                <a:cs typeface="Tahoma" pitchFamily="34" charset="0"/>
              </a:rPr>
              <a:t>and claimed that the reorganisation of secondary education was now </a:t>
            </a:r>
            <a:r>
              <a:rPr lang="en-GB" dirty="0" smtClean="0">
                <a:solidFill>
                  <a:schemeClr val="tx1">
                    <a:lumMod val="65000"/>
                    <a:lumOff val="35000"/>
                  </a:schemeClr>
                </a:solidFill>
                <a:latin typeface="+mn-lt"/>
                <a:ea typeface="Tahoma" pitchFamily="34" charset="0"/>
                <a:cs typeface="Tahoma" pitchFamily="34" charset="0"/>
              </a:rPr>
              <a:t>complete‘. This </a:t>
            </a:r>
            <a:r>
              <a:rPr lang="en-GB" dirty="0">
                <a:solidFill>
                  <a:schemeClr val="tx1">
                    <a:lumMod val="65000"/>
                    <a:lumOff val="35000"/>
                  </a:schemeClr>
                </a:solidFill>
                <a:latin typeface="+mn-lt"/>
                <a:ea typeface="Tahoma" pitchFamily="34" charset="0"/>
                <a:cs typeface="Tahoma" pitchFamily="34" charset="0"/>
              </a:rPr>
              <a:t>was nonsense - eleven plus selection still existed wholly or partially in more than half of </a:t>
            </a:r>
            <a:r>
              <a:rPr lang="en-GB" dirty="0" smtClean="0">
                <a:solidFill>
                  <a:schemeClr val="tx1">
                    <a:lumMod val="65000"/>
                    <a:lumOff val="35000"/>
                  </a:schemeClr>
                </a:solidFill>
                <a:latin typeface="+mn-lt"/>
                <a:ea typeface="Tahoma" pitchFamily="34" charset="0"/>
                <a:cs typeface="Tahoma" pitchFamily="34" charset="0"/>
              </a:rPr>
              <a:t>Local Education Areas. </a:t>
            </a:r>
          </a:p>
          <a:p>
            <a:pPr marL="0" indent="0">
              <a:buNone/>
            </a:pPr>
            <a:r>
              <a:rPr lang="en-GB" dirty="0">
                <a:solidFill>
                  <a:schemeClr val="tx1">
                    <a:lumMod val="65000"/>
                    <a:lumOff val="35000"/>
                  </a:schemeClr>
                </a:solidFill>
                <a:latin typeface="+mn-lt"/>
                <a:ea typeface="Tahoma" pitchFamily="34" charset="0"/>
                <a:cs typeface="Tahoma" pitchFamily="34" charset="0"/>
              </a:rPr>
              <a:t>The </a:t>
            </a:r>
            <a:r>
              <a:rPr lang="en-GB" dirty="0" smtClean="0">
                <a:solidFill>
                  <a:schemeClr val="tx1">
                    <a:lumMod val="65000"/>
                    <a:lumOff val="35000"/>
                  </a:schemeClr>
                </a:solidFill>
                <a:latin typeface="+mn-lt"/>
                <a:ea typeface="Tahoma" pitchFamily="34" charset="0"/>
                <a:cs typeface="Tahoma" pitchFamily="34" charset="0"/>
              </a:rPr>
              <a:t>‘Yellow Book’ </a:t>
            </a:r>
            <a:r>
              <a:rPr lang="en-GB" dirty="0">
                <a:solidFill>
                  <a:schemeClr val="tx1">
                    <a:lumMod val="65000"/>
                    <a:lumOff val="35000"/>
                  </a:schemeClr>
                </a:solidFill>
                <a:latin typeface="+mn-lt"/>
                <a:ea typeface="Tahoma" pitchFamily="34" charset="0"/>
                <a:cs typeface="Tahoma" pitchFamily="34" charset="0"/>
              </a:rPr>
              <a:t>was about </a:t>
            </a:r>
            <a:r>
              <a:rPr lang="en-GB" b="1" dirty="0">
                <a:solidFill>
                  <a:schemeClr val="tx1">
                    <a:lumMod val="65000"/>
                    <a:lumOff val="35000"/>
                  </a:schemeClr>
                </a:solidFill>
                <a:latin typeface="+mn-lt"/>
                <a:ea typeface="Tahoma" pitchFamily="34" charset="0"/>
                <a:cs typeface="Tahoma" pitchFamily="34" charset="0"/>
              </a:rPr>
              <a:t>much more </a:t>
            </a:r>
            <a:r>
              <a:rPr lang="en-GB" dirty="0">
                <a:solidFill>
                  <a:schemeClr val="tx1">
                    <a:lumMod val="65000"/>
                    <a:lumOff val="35000"/>
                  </a:schemeClr>
                </a:solidFill>
                <a:latin typeface="+mn-lt"/>
                <a:ea typeface="Tahoma" pitchFamily="34" charset="0"/>
                <a:cs typeface="Tahoma" pitchFamily="34" charset="0"/>
              </a:rPr>
              <a:t>than pedagogic </a:t>
            </a:r>
            <a:r>
              <a:rPr lang="en-GB" dirty="0" smtClean="0">
                <a:solidFill>
                  <a:schemeClr val="tx1">
                    <a:lumMod val="65000"/>
                    <a:lumOff val="35000"/>
                  </a:schemeClr>
                </a:solidFill>
                <a:latin typeface="+mn-lt"/>
                <a:ea typeface="Tahoma" pitchFamily="34" charset="0"/>
                <a:cs typeface="Tahoma" pitchFamily="34" charset="0"/>
              </a:rPr>
              <a:t>method.</a:t>
            </a:r>
            <a:endParaRPr lang="en-GB" dirty="0">
              <a:solidFill>
                <a:schemeClr val="tx1">
                  <a:lumMod val="65000"/>
                  <a:lumOff val="35000"/>
                </a:schemeClr>
              </a:solidFill>
              <a:latin typeface="+mn-lt"/>
              <a:ea typeface="Tahoma" pitchFamily="34" charset="0"/>
              <a:cs typeface="Tahoma" pitchFamily="34" charset="0"/>
            </a:endParaRPr>
          </a:p>
          <a:p>
            <a:pPr marL="0" indent="0">
              <a:buNone/>
            </a:pPr>
            <a:endParaRPr lang="en-GB" dirty="0">
              <a:solidFill>
                <a:schemeClr val="tx1">
                  <a:lumMod val="65000"/>
                  <a:lumOff val="35000"/>
                </a:schemeClr>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46</a:t>
            </a:fld>
            <a:endParaRPr lang="en-US" dirty="0"/>
          </a:p>
        </p:txBody>
      </p:sp>
    </p:spTree>
    <p:extLst>
      <p:ext uri="{BB962C8B-B14F-4D97-AF65-F5344CB8AC3E}">
        <p14:creationId xmlns:p14="http://schemas.microsoft.com/office/powerpoint/2010/main" val="32441557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05"/>
            <a:ext cx="9125178" cy="889215"/>
          </a:xfrm>
        </p:spPr>
        <p:txBody>
          <a:bodyPr/>
          <a:lstStyle/>
          <a:p>
            <a:r>
              <a:rPr lang="en-GB" dirty="0" smtClean="0">
                <a:solidFill>
                  <a:schemeClr val="accent2">
                    <a:lumMod val="75000"/>
                  </a:schemeClr>
                </a:solidFill>
                <a:latin typeface="+mn-lt"/>
              </a:rPr>
              <a:t>The Iron Lady is coming!</a:t>
            </a:r>
            <a:endParaRPr lang="en-GB" dirty="0">
              <a:solidFill>
                <a:schemeClr val="accent2">
                  <a:lumMod val="75000"/>
                </a:schemeClr>
              </a:solidFill>
              <a:latin typeface="+mn-lt"/>
            </a:endParaRPr>
          </a:p>
        </p:txBody>
      </p:sp>
      <p:sp>
        <p:nvSpPr>
          <p:cNvPr id="3" name="Content Placeholder 2"/>
          <p:cNvSpPr>
            <a:spLocks noGrp="1"/>
          </p:cNvSpPr>
          <p:nvPr>
            <p:ph idx="1"/>
          </p:nvPr>
        </p:nvSpPr>
        <p:spPr>
          <a:xfrm>
            <a:off x="76200" y="836712"/>
            <a:ext cx="8991600" cy="4268688"/>
          </a:xfrm>
        </p:spPr>
        <p:txBody>
          <a:bodyPr>
            <a:normAutofit fontScale="62500" lnSpcReduction="20000"/>
          </a:bodyPr>
          <a:lstStyle/>
          <a:p>
            <a:r>
              <a:rPr lang="en-GB" sz="4500" dirty="0">
                <a:solidFill>
                  <a:schemeClr val="tx1">
                    <a:lumMod val="65000"/>
                    <a:lumOff val="35000"/>
                  </a:schemeClr>
                </a:solidFill>
                <a:latin typeface="+mn-lt"/>
                <a:ea typeface="Tahoma" pitchFamily="34" charset="0"/>
                <a:cs typeface="Tahoma" pitchFamily="34" charset="0"/>
              </a:rPr>
              <a:t>The DES aimed </a:t>
            </a:r>
            <a:r>
              <a:rPr lang="en-GB" sz="4500" dirty="0" smtClean="0">
                <a:solidFill>
                  <a:schemeClr val="tx1">
                    <a:lumMod val="65000"/>
                    <a:lumOff val="35000"/>
                  </a:schemeClr>
                </a:solidFill>
                <a:latin typeface="+mn-lt"/>
                <a:ea typeface="Tahoma" pitchFamily="34" charset="0"/>
                <a:cs typeface="Tahoma" pitchFamily="34" charset="0"/>
              </a:rPr>
              <a:t>to </a:t>
            </a:r>
            <a:r>
              <a:rPr lang="en-GB" sz="4500" b="1" dirty="0" smtClean="0">
                <a:solidFill>
                  <a:schemeClr val="tx1">
                    <a:lumMod val="65000"/>
                    <a:lumOff val="35000"/>
                  </a:schemeClr>
                </a:solidFill>
                <a:latin typeface="+mn-lt"/>
                <a:ea typeface="Tahoma" pitchFamily="34" charset="0"/>
                <a:cs typeface="Tahoma" pitchFamily="34" charset="0"/>
              </a:rPr>
              <a:t>stop</a:t>
            </a:r>
            <a:r>
              <a:rPr lang="en-GB" sz="4500" dirty="0" smtClean="0">
                <a:solidFill>
                  <a:schemeClr val="tx1">
                    <a:lumMod val="65000"/>
                    <a:lumOff val="35000"/>
                  </a:schemeClr>
                </a:solidFill>
                <a:latin typeface="+mn-lt"/>
                <a:ea typeface="Tahoma" pitchFamily="34" charset="0"/>
                <a:cs typeface="Tahoma" pitchFamily="34" charset="0"/>
              </a:rPr>
              <a:t> the move of </a:t>
            </a:r>
            <a:r>
              <a:rPr lang="en-GB" sz="4500" dirty="0">
                <a:solidFill>
                  <a:schemeClr val="tx1">
                    <a:lumMod val="65000"/>
                    <a:lumOff val="35000"/>
                  </a:schemeClr>
                </a:solidFill>
                <a:latin typeface="+mn-lt"/>
                <a:ea typeface="Tahoma" pitchFamily="34" charset="0"/>
                <a:cs typeface="Tahoma" pitchFamily="34" charset="0"/>
              </a:rPr>
              <a:t>the school system, towards localised, piecemeal, unsupervised, professionally led and progressive-influenced reform in primary schools and throughout the state system. </a:t>
            </a:r>
            <a:endParaRPr lang="en-GB" sz="4500" dirty="0" smtClean="0">
              <a:solidFill>
                <a:schemeClr val="tx1">
                  <a:lumMod val="65000"/>
                  <a:lumOff val="35000"/>
                </a:schemeClr>
              </a:solidFill>
              <a:latin typeface="+mn-lt"/>
              <a:ea typeface="Tahoma" pitchFamily="34" charset="0"/>
              <a:cs typeface="Tahoma" pitchFamily="34" charset="0"/>
            </a:endParaRPr>
          </a:p>
          <a:p>
            <a:pPr marL="0" indent="0">
              <a:buNone/>
            </a:pPr>
            <a:endParaRPr lang="en-GB" sz="2200" dirty="0" smtClean="0">
              <a:solidFill>
                <a:schemeClr val="tx1">
                  <a:lumMod val="65000"/>
                  <a:lumOff val="35000"/>
                </a:schemeClr>
              </a:solidFill>
              <a:latin typeface="+mn-lt"/>
              <a:ea typeface="Tahoma" pitchFamily="34" charset="0"/>
              <a:cs typeface="Tahoma" pitchFamily="34" charset="0"/>
            </a:endParaRPr>
          </a:p>
          <a:p>
            <a:r>
              <a:rPr lang="en-GB" sz="4500" dirty="0" smtClean="0">
                <a:solidFill>
                  <a:schemeClr val="tx1">
                    <a:lumMod val="65000"/>
                    <a:lumOff val="35000"/>
                  </a:schemeClr>
                </a:solidFill>
                <a:latin typeface="+mn-lt"/>
                <a:ea typeface="Tahoma" pitchFamily="34" charset="0"/>
                <a:cs typeface="Tahoma" pitchFamily="34" charset="0"/>
              </a:rPr>
              <a:t>With </a:t>
            </a:r>
            <a:r>
              <a:rPr lang="en-GB" sz="4500" dirty="0">
                <a:solidFill>
                  <a:schemeClr val="tx1">
                    <a:lumMod val="65000"/>
                    <a:lumOff val="35000"/>
                  </a:schemeClr>
                </a:solidFill>
                <a:latin typeface="+mn-lt"/>
                <a:ea typeface="Tahoma" pitchFamily="34" charset="0"/>
                <a:cs typeface="Tahoma" pitchFamily="34" charset="0"/>
              </a:rPr>
              <a:t>Callaghan's Ruskin College speech in 1976 and the 'Great Debate' which followed, </a:t>
            </a:r>
            <a:r>
              <a:rPr lang="en-GB" sz="4500" dirty="0" smtClean="0">
                <a:solidFill>
                  <a:schemeClr val="tx1">
                    <a:lumMod val="65000"/>
                    <a:lumOff val="35000"/>
                  </a:schemeClr>
                </a:solidFill>
                <a:latin typeface="+mn-lt"/>
                <a:ea typeface="Tahoma" pitchFamily="34" charset="0"/>
                <a:cs typeface="Tahoma" pitchFamily="34" charset="0"/>
              </a:rPr>
              <a:t>‘</a:t>
            </a:r>
            <a:r>
              <a:rPr lang="en-GB" sz="4500" dirty="0" err="1" smtClean="0">
                <a:solidFill>
                  <a:schemeClr val="tx1">
                    <a:lumMod val="65000"/>
                    <a:lumOff val="35000"/>
                  </a:schemeClr>
                </a:solidFill>
                <a:latin typeface="+mn-lt"/>
                <a:ea typeface="Tahoma" pitchFamily="34" charset="0"/>
                <a:cs typeface="Tahoma" pitchFamily="34" charset="0"/>
              </a:rPr>
              <a:t>comprehensivisation</a:t>
            </a:r>
            <a:r>
              <a:rPr lang="en-GB" sz="4500" dirty="0" smtClean="0">
                <a:solidFill>
                  <a:schemeClr val="tx1">
                    <a:lumMod val="65000"/>
                    <a:lumOff val="35000"/>
                  </a:schemeClr>
                </a:solidFill>
                <a:latin typeface="+mn-lt"/>
                <a:ea typeface="Tahoma" pitchFamily="34" charset="0"/>
                <a:cs typeface="Tahoma" pitchFamily="34" charset="0"/>
              </a:rPr>
              <a:t>’ </a:t>
            </a:r>
            <a:r>
              <a:rPr lang="en-GB" sz="4500" dirty="0">
                <a:solidFill>
                  <a:schemeClr val="tx1">
                    <a:lumMod val="65000"/>
                    <a:lumOff val="35000"/>
                  </a:schemeClr>
                </a:solidFill>
                <a:latin typeface="+mn-lt"/>
                <a:ea typeface="Tahoma" pitchFamily="34" charset="0"/>
                <a:cs typeface="Tahoma" pitchFamily="34" charset="0"/>
              </a:rPr>
              <a:t>slipped off the political </a:t>
            </a:r>
            <a:r>
              <a:rPr lang="en-GB" sz="4500" dirty="0" smtClean="0">
                <a:solidFill>
                  <a:schemeClr val="tx1">
                    <a:lumMod val="65000"/>
                    <a:lumOff val="35000"/>
                  </a:schemeClr>
                </a:solidFill>
                <a:latin typeface="+mn-lt"/>
                <a:ea typeface="Tahoma" pitchFamily="34" charset="0"/>
                <a:cs typeface="Tahoma" pitchFamily="34" charset="0"/>
              </a:rPr>
              <a:t>agenda</a:t>
            </a:r>
            <a:r>
              <a:rPr lang="en-GB" sz="4500" dirty="0">
                <a:solidFill>
                  <a:schemeClr val="tx1">
                    <a:lumMod val="65000"/>
                    <a:lumOff val="35000"/>
                  </a:schemeClr>
                </a:solidFill>
                <a:latin typeface="+mn-lt"/>
                <a:ea typeface="Tahoma" pitchFamily="34" charset="0"/>
                <a:cs typeface="Tahoma" pitchFamily="34" charset="0"/>
              </a:rPr>
              <a:t> </a:t>
            </a:r>
            <a:r>
              <a:rPr lang="en-GB" sz="4500" dirty="0" smtClean="0">
                <a:solidFill>
                  <a:schemeClr val="tx1">
                    <a:lumMod val="65000"/>
                    <a:lumOff val="35000"/>
                  </a:schemeClr>
                </a:solidFill>
                <a:latin typeface="+mn-lt"/>
                <a:ea typeface="Tahoma" pitchFamily="34" charset="0"/>
                <a:cs typeface="Tahoma" pitchFamily="34" charset="0"/>
              </a:rPr>
              <a:t>and </a:t>
            </a:r>
            <a:r>
              <a:rPr lang="en-GB" sz="4500" dirty="0">
                <a:solidFill>
                  <a:schemeClr val="tx1">
                    <a:lumMod val="65000"/>
                    <a:lumOff val="35000"/>
                  </a:schemeClr>
                </a:solidFill>
                <a:latin typeface="+mn-lt"/>
                <a:ea typeface="Tahoma" pitchFamily="34" charset="0"/>
                <a:cs typeface="Tahoma" pitchFamily="34" charset="0"/>
              </a:rPr>
              <a:t>disappeared </a:t>
            </a:r>
            <a:r>
              <a:rPr lang="en-GB" sz="4500" dirty="0" smtClean="0">
                <a:solidFill>
                  <a:schemeClr val="tx1">
                    <a:lumMod val="65000"/>
                    <a:lumOff val="35000"/>
                  </a:schemeClr>
                </a:solidFill>
                <a:latin typeface="+mn-lt"/>
                <a:ea typeface="Tahoma" pitchFamily="34" charset="0"/>
                <a:cs typeface="Tahoma" pitchFamily="34" charset="0"/>
              </a:rPr>
              <a:t>altogether </a:t>
            </a:r>
            <a:r>
              <a:rPr lang="en-GB" sz="4500" dirty="0">
                <a:solidFill>
                  <a:schemeClr val="tx1">
                    <a:lumMod val="65000"/>
                    <a:lumOff val="35000"/>
                  </a:schemeClr>
                </a:solidFill>
                <a:latin typeface="+mn-lt"/>
                <a:ea typeface="Tahoma" pitchFamily="34" charset="0"/>
                <a:cs typeface="Tahoma" pitchFamily="34" charset="0"/>
              </a:rPr>
              <a:t>in 1979 when Margaret Thatcher's Conservative government came to power and set out to transform the country's schools into </a:t>
            </a:r>
            <a:r>
              <a:rPr lang="en-GB" sz="4500" b="1" dirty="0">
                <a:solidFill>
                  <a:schemeClr val="tx1">
                    <a:lumMod val="65000"/>
                    <a:lumOff val="35000"/>
                  </a:schemeClr>
                </a:solidFill>
                <a:latin typeface="+mn-lt"/>
                <a:ea typeface="Tahoma" pitchFamily="34" charset="0"/>
                <a:cs typeface="Tahoma" pitchFamily="34" charset="0"/>
              </a:rPr>
              <a:t>an education market place</a:t>
            </a:r>
            <a:r>
              <a:rPr lang="en-GB" sz="4500" dirty="0">
                <a:latin typeface="Tahoma" pitchFamily="34" charset="0"/>
                <a:ea typeface="Tahoma" pitchFamily="34" charset="0"/>
                <a:cs typeface="Tahoma" pitchFamily="34" charset="0"/>
              </a:rPr>
              <a:t>. </a:t>
            </a:r>
          </a:p>
          <a:p>
            <a:pPr marL="0" indent="0">
              <a:buNone/>
            </a:pPr>
            <a:endParaRPr lang="en-GB" dirty="0">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47</a:t>
            </a:fld>
            <a:endParaRPr lang="en-US" dirty="0"/>
          </a:p>
        </p:txBody>
      </p:sp>
    </p:spTree>
    <p:extLst>
      <p:ext uri="{BB962C8B-B14F-4D97-AF65-F5344CB8AC3E}">
        <p14:creationId xmlns:p14="http://schemas.microsoft.com/office/powerpoint/2010/main" val="29300511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 y="6979"/>
            <a:ext cx="9112718" cy="1143000"/>
          </a:xfrm>
        </p:spPr>
        <p:txBody>
          <a:bodyPr>
            <a:normAutofit/>
          </a:bodyPr>
          <a:lstStyle/>
          <a:p>
            <a:r>
              <a:rPr lang="en-GB" sz="4400" dirty="0" smtClean="0">
                <a:solidFill>
                  <a:schemeClr val="accent2">
                    <a:lumMod val="75000"/>
                  </a:schemeClr>
                </a:solidFill>
                <a:latin typeface="+mn-lt"/>
              </a:rPr>
              <a:t>Progressive teaching condemned</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251520" y="980728"/>
            <a:ext cx="8816280" cy="4124672"/>
          </a:xfrm>
        </p:spPr>
        <p:txBody>
          <a:bodyPr/>
          <a:lstStyle/>
          <a:p>
            <a:pPr marL="0" indent="0">
              <a:buNone/>
            </a:pPr>
            <a:endParaRPr lang="en-GB" dirty="0" smtClean="0"/>
          </a:p>
          <a:p>
            <a:pPr marL="0" indent="0">
              <a:buNone/>
            </a:pPr>
            <a:r>
              <a:rPr lang="en-GB" i="1" dirty="0">
                <a:solidFill>
                  <a:schemeClr val="tx1">
                    <a:lumMod val="65000"/>
                    <a:lumOff val="35000"/>
                  </a:schemeClr>
                </a:solidFill>
                <a:latin typeface="+mn-lt"/>
                <a:ea typeface="Tahoma" pitchFamily="34" charset="0"/>
                <a:cs typeface="Tahoma" pitchFamily="34" charset="0"/>
              </a:rPr>
              <a:t>Teaching Styles and Pupil Progress</a:t>
            </a:r>
            <a:r>
              <a:rPr lang="en-GB" dirty="0">
                <a:solidFill>
                  <a:schemeClr val="tx1">
                    <a:lumMod val="65000"/>
                    <a:lumOff val="35000"/>
                  </a:schemeClr>
                </a:solidFill>
                <a:latin typeface="+mn-lt"/>
                <a:ea typeface="Tahoma" pitchFamily="34" charset="0"/>
                <a:cs typeface="Tahoma" pitchFamily="34" charset="0"/>
              </a:rPr>
              <a:t> (1976) </a:t>
            </a:r>
            <a:r>
              <a:rPr lang="en-GB" dirty="0" smtClean="0">
                <a:solidFill>
                  <a:schemeClr val="tx1">
                    <a:lumMod val="65000"/>
                    <a:lumOff val="35000"/>
                  </a:schemeClr>
                </a:solidFill>
                <a:latin typeface="+mn-lt"/>
                <a:ea typeface="Tahoma" pitchFamily="34" charset="0"/>
                <a:cs typeface="Tahoma" pitchFamily="34" charset="0"/>
              </a:rPr>
              <a:t>concluded </a:t>
            </a:r>
            <a:r>
              <a:rPr lang="en-GB" dirty="0">
                <a:solidFill>
                  <a:schemeClr val="tx1">
                    <a:lumMod val="65000"/>
                    <a:lumOff val="35000"/>
                  </a:schemeClr>
                </a:solidFill>
                <a:latin typeface="+mn-lt"/>
                <a:ea typeface="Tahoma" pitchFamily="34" charset="0"/>
                <a:cs typeface="Tahoma" pitchFamily="34" charset="0"/>
              </a:rPr>
              <a:t>that 'formal' methods (whole classes teaching, regular testing and competition) resulted in pupils being four months ahead of those taught using 'informal' methods. </a:t>
            </a:r>
          </a:p>
          <a:p>
            <a:pPr marL="0" indent="0">
              <a:buNone/>
            </a:pPr>
            <a:endParaRPr lang="en-GB" dirty="0">
              <a:solidFill>
                <a:schemeClr val="tx1">
                  <a:lumMod val="65000"/>
                  <a:lumOff val="35000"/>
                </a:schemeClr>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48</a:t>
            </a:fld>
            <a:endParaRPr lang="en-US" dirty="0"/>
          </a:p>
        </p:txBody>
      </p:sp>
    </p:spTree>
    <p:extLst>
      <p:ext uri="{BB962C8B-B14F-4D97-AF65-F5344CB8AC3E}">
        <p14:creationId xmlns:p14="http://schemas.microsoft.com/office/powerpoint/2010/main" val="31213688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979"/>
            <a:ext cx="8991600" cy="829733"/>
          </a:xfrm>
        </p:spPr>
        <p:txBody>
          <a:bodyPr>
            <a:normAutofit/>
          </a:bodyPr>
          <a:lstStyle/>
          <a:p>
            <a:r>
              <a:rPr lang="en-GB" sz="4400" dirty="0" smtClean="0">
                <a:solidFill>
                  <a:schemeClr val="accent2">
                    <a:lumMod val="75000"/>
                  </a:schemeClr>
                </a:solidFill>
                <a:latin typeface="+mn-lt"/>
              </a:rPr>
              <a:t>The William Tyndale affair</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76200" y="836712"/>
            <a:ext cx="8991600" cy="4268688"/>
          </a:xfrm>
        </p:spPr>
        <p:txBody>
          <a:bodyPr>
            <a:normAutofit fontScale="92500" lnSpcReduction="20000"/>
          </a:bodyPr>
          <a:lstStyle/>
          <a:p>
            <a:r>
              <a:rPr lang="en-GB" dirty="0">
                <a:solidFill>
                  <a:schemeClr val="tx1">
                    <a:lumMod val="65000"/>
                    <a:lumOff val="35000"/>
                  </a:schemeClr>
                </a:solidFill>
                <a:latin typeface="+mn-lt"/>
                <a:ea typeface="Tahoma" pitchFamily="34" charset="0"/>
                <a:cs typeface="Tahoma" pitchFamily="34" charset="0"/>
              </a:rPr>
              <a:t>T</a:t>
            </a:r>
            <a:r>
              <a:rPr lang="en-GB" dirty="0" smtClean="0">
                <a:solidFill>
                  <a:schemeClr val="tx1">
                    <a:lumMod val="65000"/>
                    <a:lumOff val="35000"/>
                  </a:schemeClr>
                </a:solidFill>
                <a:latin typeface="+mn-lt"/>
                <a:ea typeface="Tahoma" pitchFamily="34" charset="0"/>
                <a:cs typeface="Tahoma" pitchFamily="34" charset="0"/>
              </a:rPr>
              <a:t>he </a:t>
            </a:r>
            <a:r>
              <a:rPr lang="en-GB" dirty="0">
                <a:solidFill>
                  <a:schemeClr val="tx1">
                    <a:lumMod val="65000"/>
                    <a:lumOff val="35000"/>
                  </a:schemeClr>
                </a:solidFill>
                <a:latin typeface="+mn-lt"/>
                <a:ea typeface="Tahoma" pitchFamily="34" charset="0"/>
                <a:cs typeface="Tahoma" pitchFamily="34" charset="0"/>
              </a:rPr>
              <a:t>staff at </a:t>
            </a:r>
            <a:r>
              <a:rPr lang="en-GB" dirty="0" smtClean="0">
                <a:solidFill>
                  <a:schemeClr val="tx1">
                    <a:lumMod val="65000"/>
                    <a:lumOff val="35000"/>
                  </a:schemeClr>
                </a:solidFill>
                <a:latin typeface="+mn-lt"/>
                <a:ea typeface="Tahoma" pitchFamily="34" charset="0"/>
                <a:cs typeface="Tahoma" pitchFamily="34" charset="0"/>
              </a:rPr>
              <a:t>a primary </a:t>
            </a:r>
            <a:r>
              <a:rPr lang="en-GB" dirty="0">
                <a:solidFill>
                  <a:schemeClr val="tx1">
                    <a:lumMod val="65000"/>
                    <a:lumOff val="35000"/>
                  </a:schemeClr>
                </a:solidFill>
                <a:latin typeface="+mn-lt"/>
                <a:ea typeface="Tahoma" pitchFamily="34" charset="0"/>
                <a:cs typeface="Tahoma" pitchFamily="34" charset="0"/>
              </a:rPr>
              <a:t>school in north London introduced radical changes associated with an extreme form of romantic liberalism. The result was a violent dispute among the staff and between some of the staff and the school managers. </a:t>
            </a:r>
            <a:endParaRPr lang="en-GB" dirty="0" smtClean="0">
              <a:solidFill>
                <a:schemeClr val="tx1">
                  <a:lumMod val="65000"/>
                  <a:lumOff val="35000"/>
                </a:schemeClr>
              </a:solidFill>
              <a:latin typeface="+mn-lt"/>
              <a:ea typeface="Tahoma" pitchFamily="34" charset="0"/>
              <a:cs typeface="Tahoma" pitchFamily="34" charset="0"/>
            </a:endParaRPr>
          </a:p>
          <a:p>
            <a:pPr marL="0" indent="0">
              <a:buNone/>
            </a:pPr>
            <a:endParaRPr lang="en-GB" sz="1900" dirty="0">
              <a:solidFill>
                <a:schemeClr val="tx1">
                  <a:lumMod val="65000"/>
                  <a:lumOff val="35000"/>
                </a:schemeClr>
              </a:solidFill>
              <a:latin typeface="+mn-lt"/>
              <a:ea typeface="Tahoma" pitchFamily="34" charset="0"/>
              <a:cs typeface="Tahoma" pitchFamily="34" charset="0"/>
            </a:endParaRPr>
          </a:p>
          <a:p>
            <a:r>
              <a:rPr lang="en-GB" dirty="0">
                <a:solidFill>
                  <a:schemeClr val="tx1">
                    <a:lumMod val="65000"/>
                    <a:lumOff val="35000"/>
                  </a:schemeClr>
                </a:solidFill>
                <a:latin typeface="+mn-lt"/>
                <a:ea typeface="Tahoma" pitchFamily="34" charset="0"/>
                <a:cs typeface="Tahoma" pitchFamily="34" charset="0"/>
              </a:rPr>
              <a:t>Chaos </a:t>
            </a:r>
            <a:r>
              <a:rPr lang="en-GB" dirty="0" smtClean="0">
                <a:solidFill>
                  <a:schemeClr val="tx1">
                    <a:lumMod val="65000"/>
                    <a:lumOff val="35000"/>
                  </a:schemeClr>
                </a:solidFill>
                <a:latin typeface="+mn-lt"/>
                <a:ea typeface="Tahoma" pitchFamily="34" charset="0"/>
                <a:cs typeface="Tahoma" pitchFamily="34" charset="0"/>
              </a:rPr>
              <a:t>followed </a:t>
            </a:r>
            <a:r>
              <a:rPr lang="en-GB" dirty="0">
                <a:solidFill>
                  <a:schemeClr val="tx1">
                    <a:lumMod val="65000"/>
                    <a:lumOff val="35000"/>
                  </a:schemeClr>
                </a:solidFill>
                <a:latin typeface="+mn-lt"/>
                <a:ea typeface="Tahoma" pitchFamily="34" charset="0"/>
                <a:cs typeface="Tahoma" pitchFamily="34" charset="0"/>
              </a:rPr>
              <a:t>as the staff lost control of the school and its pupils. Local government politicians and the local inspectorate became involved and, ultimately, there was a public inquiry </a:t>
            </a:r>
            <a:r>
              <a:rPr lang="en-GB" dirty="0" smtClean="0">
                <a:solidFill>
                  <a:schemeClr val="tx1">
                    <a:lumMod val="65000"/>
                    <a:lumOff val="35000"/>
                  </a:schemeClr>
                </a:solidFill>
                <a:latin typeface="+mn-lt"/>
                <a:ea typeface="Tahoma" pitchFamily="34" charset="0"/>
                <a:cs typeface="Tahoma" pitchFamily="34" charset="0"/>
              </a:rPr>
              <a:t>into </a:t>
            </a:r>
            <a:r>
              <a:rPr lang="en-GB" dirty="0">
                <a:solidFill>
                  <a:schemeClr val="tx1">
                    <a:lumMod val="65000"/>
                    <a:lumOff val="35000"/>
                  </a:schemeClr>
                </a:solidFill>
                <a:latin typeface="+mn-lt"/>
                <a:ea typeface="Tahoma" pitchFamily="34" charset="0"/>
                <a:cs typeface="Tahoma" pitchFamily="34" charset="0"/>
              </a:rPr>
              <a:t>the teaching, organisation and management of the school. </a:t>
            </a:r>
          </a:p>
          <a:p>
            <a:pPr marL="0" indent="0">
              <a:buNone/>
            </a:pPr>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49</a:t>
            </a:fld>
            <a:endParaRPr lang="en-US" dirty="0"/>
          </a:p>
        </p:txBody>
      </p:sp>
    </p:spTree>
    <p:extLst>
      <p:ext uri="{BB962C8B-B14F-4D97-AF65-F5344CB8AC3E}">
        <p14:creationId xmlns:p14="http://schemas.microsoft.com/office/powerpoint/2010/main" val="1087563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10"/>
            <a:ext cx="9144000" cy="1470025"/>
          </a:xfrm>
        </p:spPr>
        <p:txBody>
          <a:bodyPr/>
          <a:lstStyle/>
          <a:p>
            <a:r>
              <a:rPr lang="en-US" dirty="0" smtClean="0">
                <a:latin typeface="+mn-lt"/>
              </a:rPr>
              <a:t>More towns and cities </a:t>
            </a:r>
            <a:r>
              <a:rPr lang="en-US" dirty="0" smtClean="0">
                <a:solidFill>
                  <a:schemeClr val="accent2">
                    <a:lumMod val="75000"/>
                  </a:schemeClr>
                </a:solidFill>
                <a:latin typeface="+mn-lt"/>
              </a:rPr>
              <a:t>with more children</a:t>
            </a:r>
            <a:endParaRPr lang="en-US" dirty="0">
              <a:solidFill>
                <a:schemeClr val="accent2">
                  <a:lumMod val="75000"/>
                </a:schemeClr>
              </a:solidFill>
              <a:latin typeface="+mn-lt"/>
            </a:endParaRPr>
          </a:p>
        </p:txBody>
      </p:sp>
      <p:sp>
        <p:nvSpPr>
          <p:cNvPr id="3" name="Subtitle 2"/>
          <p:cNvSpPr>
            <a:spLocks noGrp="1"/>
          </p:cNvSpPr>
          <p:nvPr>
            <p:ph type="subTitle" idx="1"/>
          </p:nvPr>
        </p:nvSpPr>
        <p:spPr>
          <a:xfrm>
            <a:off x="869576" y="1628800"/>
            <a:ext cx="7404847" cy="3476600"/>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5</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45"/>
          <a:stretch/>
        </p:blipFill>
        <p:spPr bwMode="auto">
          <a:xfrm>
            <a:off x="48994" y="1782108"/>
            <a:ext cx="4326032" cy="287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318914" y="1268760"/>
            <a:ext cx="4825086" cy="4832092"/>
          </a:xfrm>
          <a:prstGeom prst="rect">
            <a:avLst/>
          </a:prstGeom>
          <a:noFill/>
        </p:spPr>
        <p:txBody>
          <a:bodyPr wrap="square" rtlCol="0">
            <a:spAutoFit/>
          </a:bodyPr>
          <a:lstStyle/>
          <a:p>
            <a:r>
              <a:rPr lang="en-GB" sz="2800" dirty="0" smtClean="0"/>
              <a:t>      </a:t>
            </a:r>
            <a:r>
              <a:rPr lang="en-GB" sz="2800" dirty="0" smtClean="0">
                <a:solidFill>
                  <a:schemeClr val="tx1">
                    <a:lumMod val="65000"/>
                    <a:lumOff val="35000"/>
                  </a:schemeClr>
                </a:solidFill>
              </a:rPr>
              <a:t>From 1750, the </a:t>
            </a:r>
          </a:p>
          <a:p>
            <a:r>
              <a:rPr lang="en-GB" sz="2800" dirty="0" smtClean="0">
                <a:solidFill>
                  <a:schemeClr val="tx1">
                    <a:lumMod val="65000"/>
                    <a:lumOff val="35000"/>
                  </a:schemeClr>
                </a:solidFill>
              </a:rPr>
              <a:t>      Industrial Revolution led to   </a:t>
            </a:r>
          </a:p>
          <a:p>
            <a:r>
              <a:rPr lang="en-GB" sz="2800" dirty="0">
                <a:solidFill>
                  <a:schemeClr val="tx1">
                    <a:lumMod val="65000"/>
                    <a:lumOff val="35000"/>
                  </a:schemeClr>
                </a:solidFill>
              </a:rPr>
              <a:t> </a:t>
            </a:r>
            <a:r>
              <a:rPr lang="en-GB" sz="2800" dirty="0" smtClean="0">
                <a:solidFill>
                  <a:schemeClr val="tx1">
                    <a:lumMod val="65000"/>
                    <a:lumOff val="35000"/>
                  </a:schemeClr>
                </a:solidFill>
              </a:rPr>
              <a:t>  </a:t>
            </a:r>
            <a:r>
              <a:rPr lang="en-GB" sz="2800" dirty="0">
                <a:solidFill>
                  <a:schemeClr val="tx1">
                    <a:lumMod val="65000"/>
                    <a:lumOff val="35000"/>
                  </a:schemeClr>
                </a:solidFill>
              </a:rPr>
              <a:t> </a:t>
            </a:r>
            <a:r>
              <a:rPr lang="en-GB" sz="2800" dirty="0" smtClean="0">
                <a:solidFill>
                  <a:schemeClr val="tx1">
                    <a:lumMod val="65000"/>
                    <a:lumOff val="35000"/>
                  </a:schemeClr>
                </a:solidFill>
              </a:rPr>
              <a:t>  huge population growth:</a:t>
            </a:r>
          </a:p>
          <a:p>
            <a:pPr marL="457200" indent="-457200">
              <a:buFont typeface="Arial" pitchFamily="34" charset="0"/>
              <a:buChar char="•"/>
            </a:pPr>
            <a:r>
              <a:rPr lang="en-GB" sz="2800" dirty="0" smtClean="0">
                <a:solidFill>
                  <a:schemeClr val="tx1">
                    <a:lumMod val="65000"/>
                    <a:lumOff val="35000"/>
                  </a:schemeClr>
                </a:solidFill>
              </a:rPr>
              <a:t>From 7 million, to 14 million by 1871</a:t>
            </a:r>
          </a:p>
          <a:p>
            <a:pPr marL="457200" indent="-457200">
              <a:buFont typeface="Arial" pitchFamily="34" charset="0"/>
              <a:buChar char="•"/>
            </a:pPr>
            <a:r>
              <a:rPr lang="en-GB" sz="2800" dirty="0" smtClean="0">
                <a:solidFill>
                  <a:schemeClr val="tx1">
                    <a:lumMod val="65000"/>
                    <a:lumOff val="35000"/>
                  </a:schemeClr>
                </a:solidFill>
              </a:rPr>
              <a:t>More people living in towns and cities</a:t>
            </a:r>
          </a:p>
          <a:p>
            <a:pPr marL="457200" indent="-457200">
              <a:buFont typeface="Arial" pitchFamily="34" charset="0"/>
              <a:buChar char="•"/>
            </a:pPr>
            <a:r>
              <a:rPr lang="en-GB" sz="2800" b="1" dirty="0" smtClean="0">
                <a:solidFill>
                  <a:schemeClr val="tx1">
                    <a:lumMod val="65000"/>
                    <a:lumOff val="35000"/>
                  </a:schemeClr>
                </a:solidFill>
              </a:rPr>
              <a:t>A higher proportion of children in the population</a:t>
            </a:r>
          </a:p>
          <a:p>
            <a:pPr marL="457200" indent="-457200">
              <a:buFont typeface="Arial" pitchFamily="34" charset="0"/>
              <a:buChar char="•"/>
            </a:pPr>
            <a:endParaRPr lang="en-GB" sz="2800" dirty="0" smtClean="0"/>
          </a:p>
          <a:p>
            <a:pPr marL="457200" indent="-457200">
              <a:buFont typeface="Arial" pitchFamily="34" charset="0"/>
              <a:buChar char="•"/>
            </a:pPr>
            <a:endParaRPr lang="en-GB" sz="2800" dirty="0"/>
          </a:p>
        </p:txBody>
      </p:sp>
    </p:spTree>
    <p:extLst>
      <p:ext uri="{BB962C8B-B14F-4D97-AF65-F5344CB8AC3E}">
        <p14:creationId xmlns:p14="http://schemas.microsoft.com/office/powerpoint/2010/main" val="2891922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2" y="0"/>
            <a:ext cx="9118948" cy="1143000"/>
          </a:xfrm>
        </p:spPr>
        <p:txBody>
          <a:bodyPr>
            <a:normAutofit/>
          </a:bodyPr>
          <a:lstStyle/>
          <a:p>
            <a:r>
              <a:rPr lang="en-GB" sz="4400" dirty="0" smtClean="0">
                <a:solidFill>
                  <a:schemeClr val="accent2">
                    <a:lumMod val="75000"/>
                  </a:schemeClr>
                </a:solidFill>
                <a:latin typeface="+mn-lt"/>
              </a:rPr>
              <a:t>The legacy of Tyndale</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133578" y="1268760"/>
            <a:ext cx="8991600" cy="3816424"/>
          </a:xfrm>
        </p:spPr>
        <p:txBody>
          <a:bodyPr/>
          <a:lstStyle/>
          <a:p>
            <a:pPr marL="0" indent="0">
              <a:buNone/>
            </a:pPr>
            <a:r>
              <a:rPr lang="en-GB" dirty="0">
                <a:solidFill>
                  <a:schemeClr val="tx1">
                    <a:lumMod val="65000"/>
                    <a:lumOff val="35000"/>
                  </a:schemeClr>
                </a:solidFill>
                <a:latin typeface="+mn-lt"/>
                <a:ea typeface="Tahoma" pitchFamily="34" charset="0"/>
                <a:cs typeface="Tahoma" pitchFamily="34" charset="0"/>
              </a:rPr>
              <a:t>The affair raised a number of crucial questions </a:t>
            </a:r>
            <a:r>
              <a:rPr lang="en-GB" dirty="0" smtClean="0">
                <a:solidFill>
                  <a:schemeClr val="tx1">
                    <a:lumMod val="65000"/>
                    <a:lumOff val="35000"/>
                  </a:schemeClr>
                </a:solidFill>
                <a:latin typeface="+mn-lt"/>
                <a:ea typeface="Tahoma" pitchFamily="34" charset="0"/>
                <a:cs typeface="Tahoma" pitchFamily="34" charset="0"/>
              </a:rPr>
              <a:t>on </a:t>
            </a:r>
            <a:r>
              <a:rPr lang="en-GB" dirty="0">
                <a:solidFill>
                  <a:schemeClr val="tx1">
                    <a:lumMod val="65000"/>
                    <a:lumOff val="35000"/>
                  </a:schemeClr>
                </a:solidFill>
                <a:latin typeface="+mn-lt"/>
                <a:ea typeface="Tahoma" pitchFamily="34" charset="0"/>
                <a:cs typeface="Tahoma" pitchFamily="34" charset="0"/>
              </a:rPr>
              <a:t>issues such as: </a:t>
            </a:r>
          </a:p>
          <a:p>
            <a:pPr lvl="0"/>
            <a:r>
              <a:rPr lang="en-GB" dirty="0">
                <a:solidFill>
                  <a:schemeClr val="tx1">
                    <a:lumMod val="65000"/>
                    <a:lumOff val="35000"/>
                  </a:schemeClr>
                </a:solidFill>
                <a:latin typeface="+mn-lt"/>
                <a:ea typeface="Tahoma" pitchFamily="34" charset="0"/>
                <a:cs typeface="Tahoma" pitchFamily="34" charset="0"/>
              </a:rPr>
              <a:t>the control of the </a:t>
            </a:r>
            <a:r>
              <a:rPr lang="en-GB" b="1" dirty="0">
                <a:solidFill>
                  <a:schemeClr val="tx1">
                    <a:lumMod val="65000"/>
                    <a:lumOff val="35000"/>
                  </a:schemeClr>
                </a:solidFill>
                <a:latin typeface="+mn-lt"/>
                <a:ea typeface="Tahoma" pitchFamily="34" charset="0"/>
                <a:cs typeface="Tahoma" pitchFamily="34" charset="0"/>
              </a:rPr>
              <a:t>school curriculum</a:t>
            </a:r>
            <a:r>
              <a:rPr lang="en-GB" dirty="0">
                <a:solidFill>
                  <a:schemeClr val="tx1">
                    <a:lumMod val="65000"/>
                    <a:lumOff val="35000"/>
                  </a:schemeClr>
                </a:solidFill>
                <a:latin typeface="+mn-lt"/>
                <a:ea typeface="Tahoma" pitchFamily="34" charset="0"/>
                <a:cs typeface="Tahoma" pitchFamily="34" charset="0"/>
              </a:rPr>
              <a:t>; </a:t>
            </a:r>
          </a:p>
          <a:p>
            <a:pPr lvl="0"/>
            <a:r>
              <a:rPr lang="en-GB" dirty="0">
                <a:solidFill>
                  <a:schemeClr val="tx1">
                    <a:lumMod val="65000"/>
                    <a:lumOff val="35000"/>
                  </a:schemeClr>
                </a:solidFill>
                <a:latin typeface="+mn-lt"/>
                <a:ea typeface="Tahoma" pitchFamily="34" charset="0"/>
                <a:cs typeface="Tahoma" pitchFamily="34" charset="0"/>
              </a:rPr>
              <a:t>the </a:t>
            </a:r>
            <a:r>
              <a:rPr lang="en-GB" b="1" dirty="0">
                <a:solidFill>
                  <a:schemeClr val="tx1">
                    <a:lumMod val="65000"/>
                    <a:lumOff val="35000"/>
                  </a:schemeClr>
                </a:solidFill>
                <a:latin typeface="+mn-lt"/>
                <a:ea typeface="Tahoma" pitchFamily="34" charset="0"/>
                <a:cs typeface="Tahoma" pitchFamily="34" charset="0"/>
              </a:rPr>
              <a:t>responsibilities</a:t>
            </a:r>
            <a:r>
              <a:rPr lang="en-GB" dirty="0">
                <a:solidFill>
                  <a:schemeClr val="tx1">
                    <a:lumMod val="65000"/>
                    <a:lumOff val="35000"/>
                  </a:schemeClr>
                </a:solidFill>
                <a:latin typeface="+mn-lt"/>
                <a:ea typeface="Tahoma" pitchFamily="34" charset="0"/>
                <a:cs typeface="Tahoma" pitchFamily="34" charset="0"/>
              </a:rPr>
              <a:t> of local education authorities; </a:t>
            </a:r>
          </a:p>
          <a:p>
            <a:pPr lvl="0"/>
            <a:r>
              <a:rPr lang="en-GB" dirty="0">
                <a:solidFill>
                  <a:schemeClr val="tx1">
                    <a:lumMod val="65000"/>
                    <a:lumOff val="35000"/>
                  </a:schemeClr>
                </a:solidFill>
                <a:latin typeface="+mn-lt"/>
                <a:ea typeface="Tahoma" pitchFamily="34" charset="0"/>
                <a:cs typeface="Tahoma" pitchFamily="34" charset="0"/>
              </a:rPr>
              <a:t>the </a:t>
            </a:r>
            <a:r>
              <a:rPr lang="en-GB" b="1" dirty="0">
                <a:solidFill>
                  <a:schemeClr val="tx1">
                    <a:lumMod val="65000"/>
                    <a:lumOff val="35000"/>
                  </a:schemeClr>
                </a:solidFill>
                <a:latin typeface="+mn-lt"/>
                <a:ea typeface="Tahoma" pitchFamily="34" charset="0"/>
                <a:cs typeface="Tahoma" pitchFamily="34" charset="0"/>
              </a:rPr>
              <a:t>accountability</a:t>
            </a:r>
            <a:r>
              <a:rPr lang="en-GB" dirty="0">
                <a:solidFill>
                  <a:schemeClr val="tx1">
                    <a:lumMod val="65000"/>
                    <a:lumOff val="35000"/>
                  </a:schemeClr>
                </a:solidFill>
                <a:latin typeface="+mn-lt"/>
                <a:ea typeface="Tahoma" pitchFamily="34" charset="0"/>
                <a:cs typeface="Tahoma" pitchFamily="34" charset="0"/>
              </a:rPr>
              <a:t> of teachers; and </a:t>
            </a:r>
          </a:p>
          <a:p>
            <a:pPr lvl="0"/>
            <a:r>
              <a:rPr lang="en-GB" dirty="0">
                <a:solidFill>
                  <a:schemeClr val="tx1">
                    <a:lumMod val="65000"/>
                    <a:lumOff val="35000"/>
                  </a:schemeClr>
                </a:solidFill>
                <a:latin typeface="+mn-lt"/>
                <a:ea typeface="Tahoma" pitchFamily="34" charset="0"/>
                <a:cs typeface="Tahoma" pitchFamily="34" charset="0"/>
              </a:rPr>
              <a:t>the </a:t>
            </a:r>
            <a:r>
              <a:rPr lang="en-GB" b="1" dirty="0">
                <a:solidFill>
                  <a:schemeClr val="tx1">
                    <a:lumMod val="65000"/>
                    <a:lumOff val="35000"/>
                  </a:schemeClr>
                </a:solidFill>
                <a:latin typeface="+mn-lt"/>
                <a:ea typeface="Tahoma" pitchFamily="34" charset="0"/>
                <a:cs typeface="Tahoma" pitchFamily="34" charset="0"/>
              </a:rPr>
              <a:t>assessment of effectiveness </a:t>
            </a:r>
            <a:r>
              <a:rPr lang="en-GB" dirty="0">
                <a:solidFill>
                  <a:schemeClr val="tx1">
                    <a:lumMod val="65000"/>
                    <a:lumOff val="35000"/>
                  </a:schemeClr>
                </a:solidFill>
                <a:latin typeface="+mn-lt"/>
                <a:ea typeface="Tahoma" pitchFamily="34" charset="0"/>
                <a:cs typeface="Tahoma" pitchFamily="34" charset="0"/>
              </a:rPr>
              <a:t>in education. </a:t>
            </a:r>
          </a:p>
          <a:p>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50</a:t>
            </a:fld>
            <a:endParaRPr lang="en-US" dirty="0"/>
          </a:p>
        </p:txBody>
      </p:sp>
    </p:spTree>
    <p:extLst>
      <p:ext uri="{BB962C8B-B14F-4D97-AF65-F5344CB8AC3E}">
        <p14:creationId xmlns:p14="http://schemas.microsoft.com/office/powerpoint/2010/main" val="25102901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 y="19505"/>
            <a:ext cx="9147148" cy="1143000"/>
          </a:xfrm>
        </p:spPr>
        <p:txBody>
          <a:bodyPr/>
          <a:lstStyle/>
          <a:p>
            <a:r>
              <a:rPr lang="en-GB" dirty="0" smtClean="0">
                <a:solidFill>
                  <a:schemeClr val="accent2">
                    <a:lumMod val="75000"/>
                  </a:schemeClr>
                </a:solidFill>
                <a:latin typeface="+mn-lt"/>
              </a:rPr>
              <a:t>Growth of government control</a:t>
            </a:r>
            <a:endParaRPr lang="en-GB" dirty="0">
              <a:solidFill>
                <a:schemeClr val="accent2">
                  <a:lumMod val="75000"/>
                </a:schemeClr>
              </a:solidFill>
              <a:latin typeface="+mn-lt"/>
            </a:endParaRPr>
          </a:p>
        </p:txBody>
      </p:sp>
      <p:sp>
        <p:nvSpPr>
          <p:cNvPr id="3" name="Content Placeholder 2"/>
          <p:cNvSpPr>
            <a:spLocks noGrp="1"/>
          </p:cNvSpPr>
          <p:nvPr>
            <p:ph idx="1"/>
          </p:nvPr>
        </p:nvSpPr>
        <p:spPr>
          <a:xfrm>
            <a:off x="76200" y="980728"/>
            <a:ext cx="8991600" cy="4124672"/>
          </a:xfrm>
        </p:spPr>
        <p:txBody>
          <a:bodyPr>
            <a:normAutofit/>
          </a:bodyPr>
          <a:lstStyle/>
          <a:p>
            <a:r>
              <a:rPr lang="en-GB" dirty="0">
                <a:solidFill>
                  <a:schemeClr val="tx1">
                    <a:lumMod val="65000"/>
                    <a:lumOff val="35000"/>
                  </a:schemeClr>
                </a:solidFill>
                <a:latin typeface="+mn-lt"/>
                <a:ea typeface="Tahoma" pitchFamily="34" charset="0"/>
                <a:cs typeface="Tahoma" pitchFamily="34" charset="0"/>
              </a:rPr>
              <a:t>increasingly detailed </a:t>
            </a:r>
            <a:r>
              <a:rPr lang="en-GB" b="1" dirty="0">
                <a:solidFill>
                  <a:schemeClr val="tx1">
                    <a:lumMod val="65000"/>
                    <a:lumOff val="35000"/>
                  </a:schemeClr>
                </a:solidFill>
                <a:latin typeface="+mn-lt"/>
                <a:ea typeface="Tahoma" pitchFamily="34" charset="0"/>
                <a:cs typeface="Tahoma" pitchFamily="34" charset="0"/>
              </a:rPr>
              <a:t>interventions</a:t>
            </a:r>
            <a:r>
              <a:rPr lang="en-GB" dirty="0">
                <a:solidFill>
                  <a:schemeClr val="tx1">
                    <a:lumMod val="65000"/>
                    <a:lumOff val="35000"/>
                  </a:schemeClr>
                </a:solidFill>
                <a:latin typeface="+mn-lt"/>
                <a:ea typeface="Tahoma" pitchFamily="34" charset="0"/>
                <a:cs typeface="Tahoma" pitchFamily="34" charset="0"/>
              </a:rPr>
              <a:t> of central government into schooling: </a:t>
            </a:r>
          </a:p>
          <a:p>
            <a:r>
              <a:rPr lang="en-GB" dirty="0" smtClean="0">
                <a:solidFill>
                  <a:schemeClr val="tx1">
                    <a:lumMod val="65000"/>
                    <a:lumOff val="35000"/>
                  </a:schemeClr>
                </a:solidFill>
                <a:latin typeface="+mn-lt"/>
                <a:ea typeface="Tahoma" pitchFamily="34" charset="0"/>
                <a:cs typeface="Tahoma" pitchFamily="34" charset="0"/>
              </a:rPr>
              <a:t>interventions </a:t>
            </a:r>
            <a:r>
              <a:rPr lang="en-GB" dirty="0">
                <a:solidFill>
                  <a:schemeClr val="tx1">
                    <a:lumMod val="65000"/>
                    <a:lumOff val="35000"/>
                  </a:schemeClr>
                </a:solidFill>
                <a:latin typeface="+mn-lt"/>
                <a:ea typeface="Tahoma" pitchFamily="34" charset="0"/>
                <a:cs typeface="Tahoma" pitchFamily="34" charset="0"/>
              </a:rPr>
              <a:t>began in the form of </a:t>
            </a:r>
            <a:r>
              <a:rPr lang="en-GB" b="1" dirty="0">
                <a:solidFill>
                  <a:schemeClr val="tx1">
                    <a:lumMod val="65000"/>
                    <a:lumOff val="35000"/>
                  </a:schemeClr>
                </a:solidFill>
                <a:latin typeface="+mn-lt"/>
                <a:ea typeface="Tahoma" pitchFamily="34" charset="0"/>
                <a:cs typeface="Tahoma" pitchFamily="34" charset="0"/>
              </a:rPr>
              <a:t>spending cuts </a:t>
            </a:r>
            <a:r>
              <a:rPr lang="en-GB" dirty="0">
                <a:solidFill>
                  <a:schemeClr val="tx1">
                    <a:lumMod val="65000"/>
                    <a:lumOff val="35000"/>
                  </a:schemeClr>
                </a:solidFill>
                <a:latin typeface="+mn-lt"/>
                <a:ea typeface="Tahoma" pitchFamily="34" charset="0"/>
                <a:cs typeface="Tahoma" pitchFamily="34" charset="0"/>
              </a:rPr>
              <a:t>and developed into a </a:t>
            </a:r>
            <a:r>
              <a:rPr lang="en-GB" b="1" dirty="0">
                <a:solidFill>
                  <a:schemeClr val="tx1">
                    <a:lumMod val="65000"/>
                    <a:lumOff val="35000"/>
                  </a:schemeClr>
                </a:solidFill>
                <a:latin typeface="+mn-lt"/>
                <a:ea typeface="Tahoma" pitchFamily="34" charset="0"/>
                <a:cs typeface="Tahoma" pitchFamily="34" charset="0"/>
              </a:rPr>
              <a:t>strategy </a:t>
            </a:r>
            <a:r>
              <a:rPr lang="en-GB" dirty="0">
                <a:solidFill>
                  <a:schemeClr val="tx1">
                    <a:lumMod val="65000"/>
                    <a:lumOff val="35000"/>
                  </a:schemeClr>
                </a:solidFill>
                <a:latin typeface="+mn-lt"/>
                <a:ea typeface="Tahoma" pitchFamily="34" charset="0"/>
                <a:cs typeface="Tahoma" pitchFamily="34" charset="0"/>
              </a:rPr>
              <a:t>for relating education to a large-scale programme of social and economic restructuring: the </a:t>
            </a:r>
            <a:r>
              <a:rPr lang="en-GB" b="1" dirty="0">
                <a:solidFill>
                  <a:schemeClr val="tx1">
                    <a:lumMod val="65000"/>
                    <a:lumOff val="35000"/>
                  </a:schemeClr>
                </a:solidFill>
                <a:latin typeface="+mn-lt"/>
                <a:ea typeface="Tahoma" pitchFamily="34" charset="0"/>
                <a:cs typeface="Tahoma" pitchFamily="34" charset="0"/>
              </a:rPr>
              <a:t>education revolution of the 1980s and '90s</a:t>
            </a:r>
            <a:r>
              <a:rPr lang="en-GB" dirty="0">
                <a:solidFill>
                  <a:schemeClr val="tx1">
                    <a:lumMod val="65000"/>
                    <a:lumOff val="35000"/>
                  </a:schemeClr>
                </a:solidFill>
                <a:latin typeface="+mn-lt"/>
                <a:ea typeface="Tahoma" pitchFamily="34" charset="0"/>
                <a:cs typeface="Tahoma" pitchFamily="34" charset="0"/>
              </a:rPr>
              <a:t> had its origins in the conflicts, crises and realignments of the </a:t>
            </a:r>
            <a:r>
              <a:rPr lang="en-GB" b="1" dirty="0">
                <a:solidFill>
                  <a:schemeClr val="tx1">
                    <a:lumMod val="65000"/>
                    <a:lumOff val="35000"/>
                  </a:schemeClr>
                </a:solidFill>
                <a:latin typeface="+mn-lt"/>
                <a:ea typeface="Tahoma" pitchFamily="34" charset="0"/>
                <a:cs typeface="Tahoma" pitchFamily="34" charset="0"/>
              </a:rPr>
              <a:t>1970s</a:t>
            </a:r>
            <a:r>
              <a:rPr lang="en-GB" dirty="0">
                <a:solidFill>
                  <a:schemeClr val="tx1">
                    <a:lumMod val="65000"/>
                    <a:lumOff val="35000"/>
                  </a:schemeClr>
                </a:solidFill>
                <a:latin typeface="+mn-lt"/>
              </a:rPr>
              <a:t>. </a:t>
            </a:r>
          </a:p>
        </p:txBody>
      </p:sp>
      <p:sp>
        <p:nvSpPr>
          <p:cNvPr id="4" name="Date Placeholder 3"/>
          <p:cNvSpPr>
            <a:spLocks noGrp="1"/>
          </p:cNvSpPr>
          <p:nvPr>
            <p:ph type="dt" sz="half" idx="2"/>
          </p:nvPr>
        </p:nvSpPr>
        <p:spPr/>
        <p:txBody>
          <a:bodyPr/>
          <a:lstStyle/>
          <a:p>
            <a:r>
              <a:rPr lang="en-US" dirty="0"/>
              <a:t>MAY 2012</a:t>
            </a:r>
          </a:p>
          <a:p>
            <a:endParaRPr lang="en-US" b="1"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51</a:t>
            </a:fld>
            <a:endParaRPr lang="en-US" dirty="0"/>
          </a:p>
        </p:txBody>
      </p:sp>
    </p:spTree>
    <p:extLst>
      <p:ext uri="{BB962C8B-B14F-4D97-AF65-F5344CB8AC3E}">
        <p14:creationId xmlns:p14="http://schemas.microsoft.com/office/powerpoint/2010/main" val="1763210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2" y="0"/>
            <a:ext cx="9162822" cy="980728"/>
          </a:xfrm>
        </p:spPr>
        <p:txBody>
          <a:bodyPr>
            <a:normAutofit/>
          </a:bodyPr>
          <a:lstStyle/>
          <a:p>
            <a:r>
              <a:rPr lang="en-GB" sz="4800" dirty="0" smtClean="0">
                <a:solidFill>
                  <a:schemeClr val="accent2">
                    <a:lumMod val="75000"/>
                  </a:schemeClr>
                </a:solidFill>
                <a:latin typeface="+mn-lt"/>
              </a:rPr>
              <a:t>Into the 1980s</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251520" y="908720"/>
            <a:ext cx="8816280" cy="4196680"/>
          </a:xfrm>
        </p:spPr>
        <p:txBody>
          <a:bodyPr/>
          <a:lstStyle/>
          <a:p>
            <a:pPr marL="0" indent="0">
              <a:buNone/>
            </a:pPr>
            <a:endParaRPr lang="en-GB" dirty="0" smtClean="0">
              <a:solidFill>
                <a:schemeClr val="tx1">
                  <a:lumMod val="65000"/>
                  <a:lumOff val="35000"/>
                </a:schemeClr>
              </a:solidFill>
              <a:latin typeface="Tahoma" pitchFamily="34" charset="0"/>
              <a:ea typeface="Tahoma" pitchFamily="34" charset="0"/>
              <a:cs typeface="Tahoma" pitchFamily="34" charset="0"/>
            </a:endParaRPr>
          </a:p>
          <a:p>
            <a:pPr marL="0" indent="0">
              <a:buNone/>
            </a:pPr>
            <a:r>
              <a:rPr lang="en-GB" dirty="0" smtClean="0">
                <a:solidFill>
                  <a:schemeClr val="tx1">
                    <a:lumMod val="65000"/>
                    <a:lumOff val="35000"/>
                  </a:schemeClr>
                </a:solidFill>
                <a:latin typeface="+mn-lt"/>
                <a:ea typeface="Tahoma" pitchFamily="34" charset="0"/>
                <a:cs typeface="Tahoma" pitchFamily="34" charset="0"/>
              </a:rPr>
              <a:t>The </a:t>
            </a:r>
            <a:r>
              <a:rPr lang="en-GB" dirty="0">
                <a:solidFill>
                  <a:schemeClr val="tx1">
                    <a:lumMod val="65000"/>
                    <a:lumOff val="35000"/>
                  </a:schemeClr>
                </a:solidFill>
                <a:latin typeface="+mn-lt"/>
                <a:ea typeface="Tahoma" pitchFamily="34" charset="0"/>
                <a:cs typeface="Tahoma" pitchFamily="34" charset="0"/>
              </a:rPr>
              <a:t>twin aims of Margaret Thatcher's education policies in the 1980s </a:t>
            </a:r>
            <a:r>
              <a:rPr lang="en-GB" dirty="0" smtClean="0">
                <a:solidFill>
                  <a:schemeClr val="tx1">
                    <a:lumMod val="65000"/>
                    <a:lumOff val="35000"/>
                  </a:schemeClr>
                </a:solidFill>
                <a:latin typeface="+mn-lt"/>
                <a:ea typeface="Tahoma" pitchFamily="34" charset="0"/>
                <a:cs typeface="Tahoma" pitchFamily="34" charset="0"/>
              </a:rPr>
              <a:t>were:</a:t>
            </a:r>
          </a:p>
          <a:p>
            <a:r>
              <a:rPr lang="en-GB" dirty="0" smtClean="0">
                <a:solidFill>
                  <a:schemeClr val="tx1">
                    <a:lumMod val="65000"/>
                    <a:lumOff val="35000"/>
                  </a:schemeClr>
                </a:solidFill>
                <a:latin typeface="+mn-lt"/>
                <a:ea typeface="Tahoma" pitchFamily="34" charset="0"/>
                <a:cs typeface="Tahoma" pitchFamily="34" charset="0"/>
              </a:rPr>
              <a:t>to</a:t>
            </a:r>
            <a:r>
              <a:rPr lang="en-GB" b="1" dirty="0" smtClean="0">
                <a:solidFill>
                  <a:schemeClr val="tx1">
                    <a:lumMod val="65000"/>
                    <a:lumOff val="35000"/>
                  </a:schemeClr>
                </a:solidFill>
                <a:latin typeface="+mn-lt"/>
                <a:ea typeface="Tahoma" pitchFamily="34" charset="0"/>
                <a:cs typeface="Tahoma" pitchFamily="34" charset="0"/>
              </a:rPr>
              <a:t> </a:t>
            </a:r>
            <a:r>
              <a:rPr lang="en-GB" b="1" dirty="0">
                <a:solidFill>
                  <a:schemeClr val="tx1">
                    <a:lumMod val="65000"/>
                    <a:lumOff val="35000"/>
                  </a:schemeClr>
                </a:solidFill>
                <a:latin typeface="+mn-lt"/>
                <a:ea typeface="Tahoma" pitchFamily="34" charset="0"/>
                <a:cs typeface="Tahoma" pitchFamily="34" charset="0"/>
              </a:rPr>
              <a:t>convert </a:t>
            </a:r>
            <a:r>
              <a:rPr lang="en-GB" dirty="0">
                <a:solidFill>
                  <a:schemeClr val="tx1">
                    <a:lumMod val="65000"/>
                    <a:lumOff val="35000"/>
                  </a:schemeClr>
                </a:solidFill>
                <a:latin typeface="+mn-lt"/>
                <a:ea typeface="Tahoma" pitchFamily="34" charset="0"/>
                <a:cs typeface="Tahoma" pitchFamily="34" charset="0"/>
              </a:rPr>
              <a:t>the nation's schools system </a:t>
            </a:r>
            <a:r>
              <a:rPr lang="en-GB" b="1" dirty="0">
                <a:solidFill>
                  <a:schemeClr val="tx1">
                    <a:lumMod val="65000"/>
                    <a:lumOff val="35000"/>
                  </a:schemeClr>
                </a:solidFill>
                <a:latin typeface="+mn-lt"/>
                <a:ea typeface="Tahoma" pitchFamily="34" charset="0"/>
                <a:cs typeface="Tahoma" pitchFamily="34" charset="0"/>
              </a:rPr>
              <a:t>from</a:t>
            </a:r>
            <a:r>
              <a:rPr lang="en-GB" dirty="0">
                <a:solidFill>
                  <a:schemeClr val="tx1">
                    <a:lumMod val="65000"/>
                    <a:lumOff val="35000"/>
                  </a:schemeClr>
                </a:solidFill>
                <a:latin typeface="+mn-lt"/>
                <a:ea typeface="Tahoma" pitchFamily="34" charset="0"/>
                <a:cs typeface="Tahoma" pitchFamily="34" charset="0"/>
              </a:rPr>
              <a:t> a public service</a:t>
            </a:r>
            <a:r>
              <a:rPr lang="en-GB" b="1" dirty="0">
                <a:solidFill>
                  <a:schemeClr val="tx1">
                    <a:lumMod val="65000"/>
                    <a:lumOff val="35000"/>
                  </a:schemeClr>
                </a:solidFill>
                <a:latin typeface="+mn-lt"/>
                <a:ea typeface="Tahoma" pitchFamily="34" charset="0"/>
                <a:cs typeface="Tahoma" pitchFamily="34" charset="0"/>
              </a:rPr>
              <a:t> into </a:t>
            </a:r>
            <a:r>
              <a:rPr lang="en-GB" dirty="0">
                <a:solidFill>
                  <a:schemeClr val="tx1">
                    <a:lumMod val="65000"/>
                    <a:lumOff val="35000"/>
                  </a:schemeClr>
                </a:solidFill>
                <a:latin typeface="+mn-lt"/>
                <a:ea typeface="Tahoma" pitchFamily="34" charset="0"/>
                <a:cs typeface="Tahoma" pitchFamily="34" charset="0"/>
              </a:rPr>
              <a:t>a market, and </a:t>
            </a:r>
            <a:endParaRPr lang="en-GB" dirty="0" smtClean="0">
              <a:solidFill>
                <a:schemeClr val="tx1">
                  <a:lumMod val="65000"/>
                  <a:lumOff val="35000"/>
                </a:schemeClr>
              </a:solidFill>
              <a:latin typeface="+mn-lt"/>
              <a:ea typeface="Tahoma" pitchFamily="34" charset="0"/>
              <a:cs typeface="Tahoma" pitchFamily="34" charset="0"/>
            </a:endParaRPr>
          </a:p>
          <a:p>
            <a:r>
              <a:rPr lang="en-GB" dirty="0" smtClean="0">
                <a:solidFill>
                  <a:schemeClr val="tx1">
                    <a:lumMod val="65000"/>
                    <a:lumOff val="35000"/>
                  </a:schemeClr>
                </a:solidFill>
                <a:latin typeface="+mn-lt"/>
                <a:ea typeface="Tahoma" pitchFamily="34" charset="0"/>
                <a:cs typeface="Tahoma" pitchFamily="34" charset="0"/>
              </a:rPr>
              <a:t>to </a:t>
            </a:r>
            <a:r>
              <a:rPr lang="en-GB" b="1" dirty="0">
                <a:solidFill>
                  <a:schemeClr val="tx1">
                    <a:lumMod val="65000"/>
                    <a:lumOff val="35000"/>
                  </a:schemeClr>
                </a:solidFill>
                <a:latin typeface="+mn-lt"/>
                <a:ea typeface="Tahoma" pitchFamily="34" charset="0"/>
                <a:cs typeface="Tahoma" pitchFamily="34" charset="0"/>
              </a:rPr>
              <a:t>transfer</a:t>
            </a:r>
            <a:r>
              <a:rPr lang="en-GB" dirty="0">
                <a:solidFill>
                  <a:schemeClr val="tx1">
                    <a:lumMod val="65000"/>
                    <a:lumOff val="35000"/>
                  </a:schemeClr>
                </a:solidFill>
                <a:latin typeface="+mn-lt"/>
                <a:ea typeface="Tahoma" pitchFamily="34" charset="0"/>
                <a:cs typeface="Tahoma" pitchFamily="34" charset="0"/>
              </a:rPr>
              <a:t> power </a:t>
            </a:r>
            <a:r>
              <a:rPr lang="en-GB" b="1" dirty="0">
                <a:solidFill>
                  <a:schemeClr val="tx1">
                    <a:lumMod val="65000"/>
                    <a:lumOff val="35000"/>
                  </a:schemeClr>
                </a:solidFill>
                <a:latin typeface="+mn-lt"/>
                <a:ea typeface="Tahoma" pitchFamily="34" charset="0"/>
                <a:cs typeface="Tahoma" pitchFamily="34" charset="0"/>
              </a:rPr>
              <a:t>from</a:t>
            </a:r>
            <a:r>
              <a:rPr lang="en-GB" dirty="0">
                <a:solidFill>
                  <a:schemeClr val="tx1">
                    <a:lumMod val="65000"/>
                    <a:lumOff val="35000"/>
                  </a:schemeClr>
                </a:solidFill>
                <a:latin typeface="+mn-lt"/>
                <a:ea typeface="Tahoma" pitchFamily="34" charset="0"/>
                <a:cs typeface="Tahoma" pitchFamily="34" charset="0"/>
              </a:rPr>
              <a:t> local authorities </a:t>
            </a:r>
            <a:r>
              <a:rPr lang="en-GB" b="1" dirty="0">
                <a:solidFill>
                  <a:schemeClr val="tx1">
                    <a:lumMod val="65000"/>
                    <a:lumOff val="35000"/>
                  </a:schemeClr>
                </a:solidFill>
                <a:latin typeface="+mn-lt"/>
                <a:ea typeface="Tahoma" pitchFamily="34" charset="0"/>
                <a:cs typeface="Tahoma" pitchFamily="34" charset="0"/>
              </a:rPr>
              <a:t>to</a:t>
            </a:r>
            <a:r>
              <a:rPr lang="en-GB" dirty="0">
                <a:solidFill>
                  <a:schemeClr val="tx1">
                    <a:lumMod val="65000"/>
                    <a:lumOff val="35000"/>
                  </a:schemeClr>
                </a:solidFill>
                <a:latin typeface="+mn-lt"/>
                <a:ea typeface="Tahoma" pitchFamily="34" charset="0"/>
                <a:cs typeface="Tahoma" pitchFamily="34" charset="0"/>
              </a:rPr>
              <a:t> central government. </a:t>
            </a:r>
          </a:p>
          <a:p>
            <a:pPr marL="0" indent="0">
              <a:buNone/>
            </a:pPr>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52</a:t>
            </a:fld>
            <a:endParaRPr lang="en-US" dirty="0"/>
          </a:p>
        </p:txBody>
      </p:sp>
    </p:spTree>
    <p:extLst>
      <p:ext uri="{BB962C8B-B14F-4D97-AF65-F5344CB8AC3E}">
        <p14:creationId xmlns:p14="http://schemas.microsoft.com/office/powerpoint/2010/main" val="5275843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0" y="0"/>
            <a:ext cx="9115800" cy="1143000"/>
          </a:xfrm>
        </p:spPr>
        <p:txBody>
          <a:bodyPr>
            <a:normAutofit/>
          </a:bodyPr>
          <a:lstStyle/>
          <a:p>
            <a:r>
              <a:rPr lang="en-GB" sz="4400" dirty="0" smtClean="0">
                <a:solidFill>
                  <a:schemeClr val="accent2">
                    <a:lumMod val="75000"/>
                  </a:schemeClr>
                </a:solidFill>
                <a:latin typeface="+mn-lt"/>
              </a:rPr>
              <a:t>The School ‘Market Place’</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251520" y="1052736"/>
            <a:ext cx="8816280" cy="4052664"/>
          </a:xfrm>
        </p:spPr>
        <p:txBody>
          <a:bodyPr>
            <a:normAutofit lnSpcReduction="10000"/>
          </a:bodyPr>
          <a:lstStyle/>
          <a:p>
            <a:pPr marL="0" indent="0">
              <a:buNone/>
            </a:pPr>
            <a:r>
              <a:rPr lang="en-GB" dirty="0">
                <a:solidFill>
                  <a:schemeClr val="tx1">
                    <a:lumMod val="65000"/>
                    <a:lumOff val="35000"/>
                  </a:schemeClr>
                </a:solidFill>
                <a:latin typeface="+mn-lt"/>
                <a:ea typeface="Tahoma" pitchFamily="34" charset="0"/>
                <a:cs typeface="Tahoma" pitchFamily="34" charset="0"/>
              </a:rPr>
              <a:t>Local authorities would no longer allocate children to schools. Where a school was oversubscribed it would select its students on the basis of 'ability and aptitude'. If it was undersubscribed it would face the possibility of closure. </a:t>
            </a:r>
            <a:endParaRPr lang="en-GB" dirty="0" smtClean="0">
              <a:solidFill>
                <a:schemeClr val="tx1">
                  <a:lumMod val="65000"/>
                  <a:lumOff val="35000"/>
                </a:schemeClr>
              </a:solidFill>
              <a:latin typeface="+mn-lt"/>
              <a:ea typeface="Tahoma" pitchFamily="34" charset="0"/>
              <a:cs typeface="Tahoma" pitchFamily="34" charset="0"/>
            </a:endParaRPr>
          </a:p>
          <a:p>
            <a:pPr marL="0" indent="0">
              <a:buNone/>
            </a:pPr>
            <a:r>
              <a:rPr lang="en-GB" dirty="0" smtClean="0">
                <a:solidFill>
                  <a:schemeClr val="tx1">
                    <a:lumMod val="65000"/>
                    <a:lumOff val="35000"/>
                  </a:schemeClr>
                </a:solidFill>
                <a:latin typeface="+mn-lt"/>
                <a:ea typeface="Tahoma" pitchFamily="34" charset="0"/>
                <a:cs typeface="Tahoma" pitchFamily="34" charset="0"/>
              </a:rPr>
              <a:t>There </a:t>
            </a:r>
            <a:r>
              <a:rPr lang="en-GB" dirty="0">
                <a:solidFill>
                  <a:schemeClr val="tx1">
                    <a:lumMod val="65000"/>
                    <a:lumOff val="35000"/>
                  </a:schemeClr>
                </a:solidFill>
                <a:latin typeface="+mn-lt"/>
                <a:ea typeface="Tahoma" pitchFamily="34" charset="0"/>
                <a:cs typeface="Tahoma" pitchFamily="34" charset="0"/>
              </a:rPr>
              <a:t>would be an 'effective and independent inspectorate', </a:t>
            </a:r>
            <a:r>
              <a:rPr lang="en-GB" b="1" dirty="0">
                <a:solidFill>
                  <a:schemeClr val="tx1">
                    <a:lumMod val="65000"/>
                    <a:lumOff val="35000"/>
                  </a:schemeClr>
                </a:solidFill>
                <a:latin typeface="+mn-lt"/>
                <a:ea typeface="Tahoma" pitchFamily="34" charset="0"/>
                <a:cs typeface="Tahoma" pitchFamily="34" charset="0"/>
              </a:rPr>
              <a:t>a government-defined 'minimum curriculum' and specified 'minimum </a:t>
            </a:r>
            <a:r>
              <a:rPr lang="en-GB" b="1" dirty="0" smtClean="0">
                <a:solidFill>
                  <a:schemeClr val="tx1">
                    <a:lumMod val="65000"/>
                    <a:lumOff val="35000"/>
                  </a:schemeClr>
                </a:solidFill>
                <a:latin typeface="+mn-lt"/>
                <a:ea typeface="Tahoma" pitchFamily="34" charset="0"/>
                <a:cs typeface="Tahoma" pitchFamily="34" charset="0"/>
              </a:rPr>
              <a:t>standards</a:t>
            </a:r>
            <a:r>
              <a:rPr lang="en-GB" dirty="0" smtClean="0">
                <a:solidFill>
                  <a:schemeClr val="tx1">
                    <a:lumMod val="65000"/>
                    <a:lumOff val="35000"/>
                  </a:schemeClr>
                </a:solidFill>
                <a:latin typeface="+mn-lt"/>
                <a:ea typeface="Tahoma" pitchFamily="34" charset="0"/>
                <a:cs typeface="Tahoma" pitchFamily="34" charset="0"/>
              </a:rPr>
              <a:t>‘. </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53</a:t>
            </a:fld>
            <a:endParaRPr lang="en-US" dirty="0"/>
          </a:p>
        </p:txBody>
      </p:sp>
    </p:spTree>
    <p:extLst>
      <p:ext uri="{BB962C8B-B14F-4D97-AF65-F5344CB8AC3E}">
        <p14:creationId xmlns:p14="http://schemas.microsoft.com/office/powerpoint/2010/main" val="97509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 y="19505"/>
            <a:ext cx="9112718" cy="961223"/>
          </a:xfrm>
        </p:spPr>
        <p:txBody>
          <a:bodyPr>
            <a:normAutofit/>
          </a:bodyPr>
          <a:lstStyle/>
          <a:p>
            <a:r>
              <a:rPr lang="en-GB" sz="4800" dirty="0" smtClean="0">
                <a:solidFill>
                  <a:schemeClr val="accent2">
                    <a:lumMod val="75000"/>
                  </a:schemeClr>
                </a:solidFill>
                <a:latin typeface="+mn-lt"/>
              </a:rPr>
              <a:t>Conservative ‘Reform’</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6230" y="1052736"/>
            <a:ext cx="8991600" cy="4032448"/>
          </a:xfrm>
        </p:spPr>
        <p:txBody>
          <a:bodyPr>
            <a:normAutofit fontScale="92500" lnSpcReduction="20000"/>
          </a:bodyPr>
          <a:lstStyle/>
          <a:p>
            <a:pPr marL="0" indent="0">
              <a:buNone/>
            </a:pPr>
            <a:r>
              <a:rPr lang="en-GB" dirty="0" smtClean="0">
                <a:solidFill>
                  <a:schemeClr val="tx1">
                    <a:lumMod val="65000"/>
                    <a:lumOff val="35000"/>
                  </a:schemeClr>
                </a:solidFill>
                <a:latin typeface="Tahoma" pitchFamily="34" charset="0"/>
                <a:ea typeface="Tahoma" pitchFamily="34" charset="0"/>
                <a:cs typeface="Tahoma" pitchFamily="34" charset="0"/>
              </a:rPr>
              <a:t> Work began </a:t>
            </a:r>
            <a:r>
              <a:rPr lang="en-GB" dirty="0">
                <a:solidFill>
                  <a:schemeClr val="tx1">
                    <a:lumMod val="65000"/>
                    <a:lumOff val="35000"/>
                  </a:schemeClr>
                </a:solidFill>
                <a:latin typeface="Tahoma" pitchFamily="34" charset="0"/>
                <a:ea typeface="Tahoma" pitchFamily="34" charset="0"/>
                <a:cs typeface="Tahoma" pitchFamily="34" charset="0"/>
              </a:rPr>
              <a:t>work on a series of radical changes </a:t>
            </a:r>
            <a:r>
              <a:rPr lang="en-GB" dirty="0" smtClean="0">
                <a:solidFill>
                  <a:schemeClr val="tx1">
                    <a:lumMod val="65000"/>
                    <a:lumOff val="35000"/>
                  </a:schemeClr>
                </a:solidFill>
                <a:latin typeface="Tahoma" pitchFamily="34" charset="0"/>
                <a:ea typeface="Tahoma" pitchFamily="34" charset="0"/>
                <a:cs typeface="Tahoma" pitchFamily="34" charset="0"/>
              </a:rPr>
              <a:t> </a:t>
            </a:r>
          </a:p>
          <a:p>
            <a:pPr marL="0" indent="0">
              <a:buNone/>
            </a:pPr>
            <a:r>
              <a:rPr lang="en-GB" dirty="0" smtClean="0">
                <a:solidFill>
                  <a:schemeClr val="tx1">
                    <a:lumMod val="65000"/>
                    <a:lumOff val="35000"/>
                  </a:schemeClr>
                </a:solidFill>
                <a:latin typeface="Tahoma" pitchFamily="34" charset="0"/>
                <a:ea typeface="Tahoma" pitchFamily="34" charset="0"/>
                <a:cs typeface="Tahoma" pitchFamily="34" charset="0"/>
              </a:rPr>
              <a:t> characterised by: </a:t>
            </a:r>
            <a:endParaRPr lang="en-GB" dirty="0">
              <a:solidFill>
                <a:schemeClr val="tx1">
                  <a:lumMod val="65000"/>
                  <a:lumOff val="35000"/>
                </a:schemeClr>
              </a:solidFill>
              <a:latin typeface="Tahoma" pitchFamily="34" charset="0"/>
              <a:ea typeface="Tahoma" pitchFamily="34" charset="0"/>
              <a:cs typeface="Tahoma" pitchFamily="34" charset="0"/>
            </a:endParaRPr>
          </a:p>
          <a:p>
            <a:r>
              <a:rPr lang="en-GB" dirty="0" smtClean="0">
                <a:solidFill>
                  <a:schemeClr val="tx1">
                    <a:lumMod val="65000"/>
                    <a:lumOff val="35000"/>
                  </a:schemeClr>
                </a:solidFill>
                <a:latin typeface="Tahoma" pitchFamily="34" charset="0"/>
                <a:ea typeface="Tahoma" pitchFamily="34" charset="0"/>
                <a:cs typeface="Tahoma" pitchFamily="34" charset="0"/>
              </a:rPr>
              <a:t>No popular </a:t>
            </a:r>
            <a:r>
              <a:rPr lang="en-GB" dirty="0">
                <a:solidFill>
                  <a:schemeClr val="tx1">
                    <a:lumMod val="65000"/>
                    <a:lumOff val="35000"/>
                  </a:schemeClr>
                </a:solidFill>
                <a:latin typeface="Tahoma" pitchFamily="34" charset="0"/>
                <a:ea typeface="Tahoma" pitchFamily="34" charset="0"/>
                <a:cs typeface="Tahoma" pitchFamily="34" charset="0"/>
              </a:rPr>
              <a:t>demand for them from </a:t>
            </a:r>
            <a:r>
              <a:rPr lang="en-GB" b="1" dirty="0">
                <a:solidFill>
                  <a:schemeClr val="tx1">
                    <a:lumMod val="65000"/>
                    <a:lumOff val="35000"/>
                  </a:schemeClr>
                </a:solidFill>
                <a:latin typeface="Tahoma" pitchFamily="34" charset="0"/>
                <a:ea typeface="Tahoma" pitchFamily="34" charset="0"/>
                <a:cs typeface="Tahoma" pitchFamily="34" charset="0"/>
              </a:rPr>
              <a:t>any </a:t>
            </a:r>
            <a:r>
              <a:rPr lang="en-GB" dirty="0">
                <a:solidFill>
                  <a:schemeClr val="tx1">
                    <a:lumMod val="65000"/>
                    <a:lumOff val="35000"/>
                  </a:schemeClr>
                </a:solidFill>
                <a:latin typeface="Tahoma" pitchFamily="34" charset="0"/>
                <a:ea typeface="Tahoma" pitchFamily="34" charset="0"/>
                <a:cs typeface="Tahoma" pitchFamily="34" charset="0"/>
              </a:rPr>
              <a:t>section of the education community nationally or locally, nor even from the populist media. </a:t>
            </a:r>
            <a:endParaRPr lang="en-GB" dirty="0" smtClean="0">
              <a:solidFill>
                <a:schemeClr val="tx1">
                  <a:lumMod val="65000"/>
                  <a:lumOff val="35000"/>
                </a:schemeClr>
              </a:solidFill>
              <a:latin typeface="Tahoma" pitchFamily="34" charset="0"/>
              <a:ea typeface="Tahoma" pitchFamily="34" charset="0"/>
              <a:cs typeface="Tahoma" pitchFamily="34" charset="0"/>
            </a:endParaRPr>
          </a:p>
          <a:p>
            <a:r>
              <a:rPr lang="en-GB" dirty="0" smtClean="0">
                <a:solidFill>
                  <a:schemeClr val="tx1">
                    <a:lumMod val="65000"/>
                    <a:lumOff val="35000"/>
                  </a:schemeClr>
                </a:solidFill>
                <a:latin typeface="Tahoma" pitchFamily="34" charset="0"/>
                <a:ea typeface="Tahoma" pitchFamily="34" charset="0"/>
                <a:cs typeface="Tahoma" pitchFamily="34" charset="0"/>
              </a:rPr>
              <a:t>all </a:t>
            </a:r>
            <a:r>
              <a:rPr lang="en-GB" dirty="0">
                <a:solidFill>
                  <a:schemeClr val="tx1">
                    <a:lumMod val="65000"/>
                    <a:lumOff val="35000"/>
                  </a:schemeClr>
                </a:solidFill>
                <a:latin typeface="Tahoma" pitchFamily="34" charset="0"/>
                <a:ea typeface="Tahoma" pitchFamily="34" charset="0"/>
                <a:cs typeface="Tahoma" pitchFamily="34" charset="0"/>
              </a:rPr>
              <a:t>had to be </a:t>
            </a:r>
            <a:r>
              <a:rPr lang="en-GB" b="1" dirty="0">
                <a:solidFill>
                  <a:schemeClr val="tx1">
                    <a:lumMod val="65000"/>
                    <a:lumOff val="35000"/>
                  </a:schemeClr>
                </a:solidFill>
                <a:latin typeface="Tahoma" pitchFamily="34" charset="0"/>
                <a:ea typeface="Tahoma" pitchFamily="34" charset="0"/>
                <a:cs typeface="Tahoma" pitchFamily="34" charset="0"/>
              </a:rPr>
              <a:t>imposed</a:t>
            </a:r>
            <a:r>
              <a:rPr lang="en-GB" dirty="0">
                <a:solidFill>
                  <a:schemeClr val="tx1">
                    <a:lumMod val="65000"/>
                    <a:lumOff val="35000"/>
                  </a:schemeClr>
                </a:solidFill>
                <a:latin typeface="Tahoma" pitchFamily="34" charset="0"/>
                <a:ea typeface="Tahoma" pitchFamily="34" charset="0"/>
                <a:cs typeface="Tahoma" pitchFamily="34" charset="0"/>
              </a:rPr>
              <a:t> by means of a parliamentary majority against continuing opposition from all other political parties and from much of the educational establishment</a:t>
            </a:r>
            <a:r>
              <a:rPr lang="en-GB" dirty="0">
                <a:solidFill>
                  <a:schemeClr val="tx1">
                    <a:lumMod val="65000"/>
                    <a:lumOff val="35000"/>
                  </a:schemeClr>
                </a:solidFill>
              </a:rPr>
              <a:t>. </a:t>
            </a: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54</a:t>
            </a:fld>
            <a:endParaRPr lang="en-US" dirty="0"/>
          </a:p>
        </p:txBody>
      </p:sp>
    </p:spTree>
    <p:extLst>
      <p:ext uri="{BB962C8B-B14F-4D97-AF65-F5344CB8AC3E}">
        <p14:creationId xmlns:p14="http://schemas.microsoft.com/office/powerpoint/2010/main" val="19615969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 y="19505"/>
            <a:ext cx="9112718" cy="961223"/>
          </a:xfrm>
        </p:spPr>
        <p:txBody>
          <a:bodyPr>
            <a:normAutofit/>
          </a:bodyPr>
          <a:lstStyle/>
          <a:p>
            <a:r>
              <a:rPr lang="en-GB" sz="4400" dirty="0" smtClean="0">
                <a:solidFill>
                  <a:schemeClr val="accent2">
                    <a:lumMod val="75000"/>
                  </a:schemeClr>
                </a:solidFill>
                <a:latin typeface="+mn-lt"/>
              </a:rPr>
              <a:t>The ‘Iron Lady’ takes control</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515477" y="1052736"/>
            <a:ext cx="8600256" cy="3692624"/>
          </a:xfrm>
        </p:spPr>
        <p:txBody>
          <a:bodyPr>
            <a:normAutofit/>
          </a:bodyPr>
          <a:lstStyle/>
          <a:p>
            <a:pPr marL="0" indent="0">
              <a:buNone/>
            </a:pPr>
            <a:endParaRPr lang="en-GB" dirty="0" smtClean="0"/>
          </a:p>
          <a:p>
            <a:pPr marL="0" indent="0">
              <a:buNone/>
            </a:pPr>
            <a:r>
              <a:rPr lang="en-GB" dirty="0" smtClean="0">
                <a:solidFill>
                  <a:schemeClr val="tx1">
                    <a:lumMod val="65000"/>
                    <a:lumOff val="35000"/>
                  </a:schemeClr>
                </a:solidFill>
                <a:latin typeface="+mn-lt"/>
                <a:ea typeface="Tahoma" pitchFamily="34" charset="0"/>
                <a:cs typeface="Tahoma" pitchFamily="34" charset="0"/>
              </a:rPr>
              <a:t>In </a:t>
            </a:r>
            <a:r>
              <a:rPr lang="en-GB" dirty="0">
                <a:solidFill>
                  <a:schemeClr val="tx1">
                    <a:lumMod val="65000"/>
                    <a:lumOff val="35000"/>
                  </a:schemeClr>
                </a:solidFill>
                <a:latin typeface="+mn-lt"/>
                <a:ea typeface="Tahoma" pitchFamily="34" charset="0"/>
                <a:cs typeface="Tahoma" pitchFamily="34" charset="0"/>
              </a:rPr>
              <a:t>the name of '</a:t>
            </a:r>
            <a:r>
              <a:rPr lang="en-GB" b="1" dirty="0">
                <a:solidFill>
                  <a:schemeClr val="tx1">
                    <a:lumMod val="65000"/>
                    <a:lumOff val="35000"/>
                  </a:schemeClr>
                </a:solidFill>
                <a:latin typeface="+mn-lt"/>
                <a:ea typeface="Tahoma" pitchFamily="34" charset="0"/>
                <a:cs typeface="Tahoma" pitchFamily="34" charset="0"/>
              </a:rPr>
              <a:t>effective education</a:t>
            </a:r>
            <a:r>
              <a:rPr lang="en-GB" dirty="0">
                <a:solidFill>
                  <a:schemeClr val="tx1">
                    <a:lumMod val="65000"/>
                    <a:lumOff val="35000"/>
                  </a:schemeClr>
                </a:solidFill>
                <a:latin typeface="+mn-lt"/>
                <a:ea typeface="Tahoma" pitchFamily="34" charset="0"/>
                <a:cs typeface="Tahoma" pitchFamily="34" charset="0"/>
              </a:rPr>
              <a:t>' a vast new complex of regulations and </a:t>
            </a:r>
            <a:r>
              <a:rPr lang="en-GB" dirty="0" smtClean="0">
                <a:solidFill>
                  <a:schemeClr val="tx1">
                    <a:lumMod val="65000"/>
                    <a:lumOff val="35000"/>
                  </a:schemeClr>
                </a:solidFill>
                <a:latin typeface="+mn-lt"/>
                <a:ea typeface="Tahoma" pitchFamily="34" charset="0"/>
                <a:cs typeface="Tahoma" pitchFamily="34" charset="0"/>
              </a:rPr>
              <a:t>regulators </a:t>
            </a:r>
            <a:r>
              <a:rPr lang="en-GB" dirty="0">
                <a:solidFill>
                  <a:schemeClr val="tx1">
                    <a:lumMod val="65000"/>
                    <a:lumOff val="35000"/>
                  </a:schemeClr>
                </a:solidFill>
                <a:latin typeface="+mn-lt"/>
                <a:ea typeface="Tahoma" pitchFamily="34" charset="0"/>
                <a:cs typeface="Tahoma" pitchFamily="34" charset="0"/>
              </a:rPr>
              <a:t>would measure and direct the processes and outcomes </a:t>
            </a:r>
            <a:r>
              <a:rPr lang="en-GB" dirty="0" smtClean="0">
                <a:solidFill>
                  <a:schemeClr val="tx1">
                    <a:lumMod val="65000"/>
                    <a:lumOff val="35000"/>
                  </a:schemeClr>
                </a:solidFill>
                <a:latin typeface="+mn-lt"/>
                <a:ea typeface="Tahoma" pitchFamily="34" charset="0"/>
                <a:cs typeface="Tahoma" pitchFamily="34" charset="0"/>
              </a:rPr>
              <a:t> of </a:t>
            </a:r>
            <a:r>
              <a:rPr lang="en-GB" dirty="0">
                <a:solidFill>
                  <a:schemeClr val="tx1">
                    <a:lumMod val="65000"/>
                    <a:lumOff val="35000"/>
                  </a:schemeClr>
                </a:solidFill>
                <a:latin typeface="+mn-lt"/>
                <a:ea typeface="Tahoma" pitchFamily="34" charset="0"/>
                <a:cs typeface="Tahoma" pitchFamily="34" charset="0"/>
              </a:rPr>
              <a:t>schooling</a:t>
            </a:r>
            <a:r>
              <a:rPr lang="en-GB" dirty="0" smtClean="0">
                <a:solidFill>
                  <a:schemeClr val="tx1">
                    <a:lumMod val="65000"/>
                    <a:lumOff val="35000"/>
                  </a:schemeClr>
                </a:solidFill>
                <a:latin typeface="+mn-lt"/>
                <a:ea typeface="Tahoma" pitchFamily="34" charset="0"/>
                <a:cs typeface="Tahoma" pitchFamily="34" charset="0"/>
              </a:rPr>
              <a:t>.</a:t>
            </a:r>
          </a:p>
          <a:p>
            <a:pPr marL="0" indent="0">
              <a:buNone/>
            </a:pPr>
            <a:endParaRPr lang="en-GB" sz="1600" dirty="0" smtClean="0">
              <a:solidFill>
                <a:schemeClr val="tx1">
                  <a:lumMod val="65000"/>
                  <a:lumOff val="35000"/>
                </a:schemeClr>
              </a:solidFill>
              <a:latin typeface="+mn-lt"/>
              <a:ea typeface="Tahoma" pitchFamily="34" charset="0"/>
              <a:cs typeface="Tahoma" pitchFamily="34" charset="0"/>
            </a:endParaRPr>
          </a:p>
          <a:p>
            <a:pPr marL="0" indent="0">
              <a:buNone/>
            </a:pPr>
            <a:r>
              <a:rPr lang="en-GB" dirty="0">
                <a:solidFill>
                  <a:schemeClr val="tx1">
                    <a:lumMod val="65000"/>
                    <a:lumOff val="35000"/>
                  </a:schemeClr>
                </a:solidFill>
                <a:latin typeface="+mn-lt"/>
                <a:ea typeface="Tahoma" pitchFamily="34" charset="0"/>
                <a:cs typeface="Tahoma" pitchFamily="34" charset="0"/>
              </a:rPr>
              <a:t>Thatcher set about preparing to take </a:t>
            </a:r>
            <a:r>
              <a:rPr lang="en-GB" dirty="0" smtClean="0">
                <a:solidFill>
                  <a:schemeClr val="tx1">
                    <a:lumMod val="65000"/>
                    <a:lumOff val="35000"/>
                  </a:schemeClr>
                </a:solidFill>
                <a:latin typeface="+mn-lt"/>
                <a:ea typeface="Tahoma" pitchFamily="34" charset="0"/>
                <a:cs typeface="Tahoma" pitchFamily="34" charset="0"/>
              </a:rPr>
              <a:t>control! </a:t>
            </a:r>
          </a:p>
          <a:p>
            <a:pPr marL="0" indent="0">
              <a:buNone/>
            </a:pPr>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55</a:t>
            </a:fld>
            <a:endParaRPr lang="en-US" dirty="0"/>
          </a:p>
        </p:txBody>
      </p:sp>
    </p:spTree>
    <p:extLst>
      <p:ext uri="{BB962C8B-B14F-4D97-AF65-F5344CB8AC3E}">
        <p14:creationId xmlns:p14="http://schemas.microsoft.com/office/powerpoint/2010/main" val="961111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 y="0"/>
            <a:ext cx="9140719" cy="1143000"/>
          </a:xfrm>
        </p:spPr>
        <p:txBody>
          <a:bodyPr>
            <a:normAutofit/>
          </a:bodyPr>
          <a:lstStyle/>
          <a:p>
            <a:r>
              <a:rPr lang="en-GB" sz="4400" dirty="0" smtClean="0">
                <a:solidFill>
                  <a:schemeClr val="accent2">
                    <a:lumMod val="75000"/>
                  </a:schemeClr>
                </a:solidFill>
                <a:latin typeface="+mn-lt"/>
              </a:rPr>
              <a:t>Action Plan for Control</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76200" y="1052736"/>
            <a:ext cx="8991600" cy="4052664"/>
          </a:xfrm>
        </p:spPr>
        <p:txBody>
          <a:bodyPr>
            <a:normAutofit fontScale="92500" lnSpcReduction="20000"/>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There </a:t>
            </a:r>
            <a:r>
              <a:rPr lang="en-GB" dirty="0">
                <a:solidFill>
                  <a:schemeClr val="tx1">
                    <a:lumMod val="65000"/>
                    <a:lumOff val="35000"/>
                  </a:schemeClr>
                </a:solidFill>
                <a:latin typeface="+mn-lt"/>
                <a:ea typeface="Tahoma" pitchFamily="34" charset="0"/>
                <a:cs typeface="Tahoma" pitchFamily="34" charset="0"/>
              </a:rPr>
              <a:t>would be action on three fronts: </a:t>
            </a:r>
          </a:p>
          <a:p>
            <a:pPr lvl="0"/>
            <a:r>
              <a:rPr lang="en-GB" b="1" dirty="0">
                <a:solidFill>
                  <a:schemeClr val="tx1">
                    <a:lumMod val="65000"/>
                    <a:lumOff val="35000"/>
                  </a:schemeClr>
                </a:solidFill>
                <a:latin typeface="+mn-lt"/>
                <a:ea typeface="Tahoma" pitchFamily="34" charset="0"/>
                <a:cs typeface="Tahoma" pitchFamily="34" charset="0"/>
              </a:rPr>
              <a:t>the curriculum</a:t>
            </a:r>
            <a:r>
              <a:rPr lang="en-GB" dirty="0">
                <a:solidFill>
                  <a:schemeClr val="tx1">
                    <a:lumMod val="65000"/>
                    <a:lumOff val="35000"/>
                  </a:schemeClr>
                </a:solidFill>
                <a:latin typeface="+mn-lt"/>
                <a:ea typeface="Tahoma" pitchFamily="34" charset="0"/>
                <a:cs typeface="Tahoma" pitchFamily="34" charset="0"/>
              </a:rPr>
              <a:t> - traditionally seen as the 'secret garden' which government ministers were not supposed to enter; </a:t>
            </a:r>
          </a:p>
          <a:p>
            <a:pPr lvl="0"/>
            <a:r>
              <a:rPr lang="en-GB" b="1" dirty="0">
                <a:solidFill>
                  <a:schemeClr val="tx1">
                    <a:lumMod val="65000"/>
                    <a:lumOff val="35000"/>
                  </a:schemeClr>
                </a:solidFill>
                <a:latin typeface="+mn-lt"/>
                <a:ea typeface="Tahoma" pitchFamily="34" charset="0"/>
                <a:cs typeface="Tahoma" pitchFamily="34" charset="0"/>
              </a:rPr>
              <a:t>the teachers</a:t>
            </a:r>
            <a:r>
              <a:rPr lang="en-GB" dirty="0">
                <a:solidFill>
                  <a:schemeClr val="tx1">
                    <a:lumMod val="65000"/>
                    <a:lumOff val="35000"/>
                  </a:schemeClr>
                </a:solidFill>
                <a:latin typeface="+mn-lt"/>
                <a:ea typeface="Tahoma" pitchFamily="34" charset="0"/>
                <a:cs typeface="Tahoma" pitchFamily="34" charset="0"/>
              </a:rPr>
              <a:t> - controlling their training and development and restricting their role in curriculum development; and </a:t>
            </a:r>
          </a:p>
          <a:p>
            <a:pPr lvl="0"/>
            <a:r>
              <a:rPr lang="en-GB" b="1" dirty="0">
                <a:solidFill>
                  <a:schemeClr val="tx1">
                    <a:lumMod val="65000"/>
                    <a:lumOff val="35000"/>
                  </a:schemeClr>
                </a:solidFill>
                <a:latin typeface="+mn-lt"/>
                <a:ea typeface="Tahoma" pitchFamily="34" charset="0"/>
                <a:cs typeface="Tahoma" pitchFamily="34" charset="0"/>
              </a:rPr>
              <a:t>the local education authorities</a:t>
            </a:r>
            <a:r>
              <a:rPr lang="en-GB" dirty="0">
                <a:solidFill>
                  <a:schemeClr val="tx1">
                    <a:lumMod val="65000"/>
                    <a:lumOff val="35000"/>
                  </a:schemeClr>
                </a:solidFill>
                <a:latin typeface="+mn-lt"/>
                <a:ea typeface="Tahoma" pitchFamily="34" charset="0"/>
                <a:cs typeface="Tahoma" pitchFamily="34" charset="0"/>
              </a:rPr>
              <a:t> (LEAs) - many of which (especially the Labour-controlled ones) Thatcher saw as her enemy. </a:t>
            </a:r>
          </a:p>
          <a:p>
            <a:pPr marL="0" indent="0">
              <a:buNone/>
            </a:pPr>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56</a:t>
            </a:fld>
            <a:endParaRPr lang="en-US" dirty="0"/>
          </a:p>
        </p:txBody>
      </p:sp>
    </p:spTree>
    <p:extLst>
      <p:ext uri="{BB962C8B-B14F-4D97-AF65-F5344CB8AC3E}">
        <p14:creationId xmlns:p14="http://schemas.microsoft.com/office/powerpoint/2010/main" val="26355921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 y="0"/>
            <a:ext cx="9122163" cy="836712"/>
          </a:xfrm>
        </p:spPr>
        <p:txBody>
          <a:bodyPr>
            <a:normAutofit/>
          </a:bodyPr>
          <a:lstStyle/>
          <a:p>
            <a:r>
              <a:rPr lang="en-GB" sz="4800" dirty="0" smtClean="0">
                <a:solidFill>
                  <a:schemeClr val="accent2">
                    <a:lumMod val="75000"/>
                  </a:schemeClr>
                </a:solidFill>
                <a:latin typeface="+mn-lt"/>
              </a:rPr>
              <a:t>Control over teachers</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0" y="692696"/>
            <a:ext cx="8991600" cy="4464496"/>
          </a:xfrm>
        </p:spPr>
        <p:txBody>
          <a:bodyPr>
            <a:noAutofit/>
          </a:bodyPr>
          <a:lstStyle/>
          <a:p>
            <a:r>
              <a:rPr lang="en-GB" sz="2800" dirty="0" smtClean="0">
                <a:solidFill>
                  <a:schemeClr val="tx1">
                    <a:lumMod val="65000"/>
                    <a:lumOff val="35000"/>
                  </a:schemeClr>
                </a:solidFill>
                <a:latin typeface="+mn-lt"/>
                <a:ea typeface="Tahoma" pitchFamily="34" charset="0"/>
                <a:cs typeface="Tahoma" pitchFamily="34" charset="0"/>
              </a:rPr>
              <a:t>1983 - Council </a:t>
            </a:r>
            <a:r>
              <a:rPr lang="en-GB" sz="2800" dirty="0">
                <a:solidFill>
                  <a:schemeClr val="tx1">
                    <a:lumMod val="65000"/>
                    <a:lumOff val="35000"/>
                  </a:schemeClr>
                </a:solidFill>
                <a:latin typeface="+mn-lt"/>
                <a:ea typeface="Tahoma" pitchFamily="34" charset="0"/>
                <a:cs typeface="Tahoma" pitchFamily="34" charset="0"/>
              </a:rPr>
              <a:t>for the Accreditation of Teacher Education </a:t>
            </a:r>
            <a:r>
              <a:rPr lang="en-GB" sz="2800" dirty="0" smtClean="0">
                <a:solidFill>
                  <a:schemeClr val="tx1">
                    <a:lumMod val="65000"/>
                    <a:lumOff val="35000"/>
                  </a:schemeClr>
                </a:solidFill>
                <a:latin typeface="+mn-lt"/>
                <a:ea typeface="Tahoma" pitchFamily="34" charset="0"/>
                <a:cs typeface="Tahoma" pitchFamily="34" charset="0"/>
              </a:rPr>
              <a:t>was </a:t>
            </a:r>
            <a:r>
              <a:rPr lang="en-GB" sz="2800" dirty="0">
                <a:solidFill>
                  <a:schemeClr val="tx1">
                    <a:lumMod val="65000"/>
                    <a:lumOff val="35000"/>
                  </a:schemeClr>
                </a:solidFill>
                <a:latin typeface="+mn-lt"/>
                <a:ea typeface="Tahoma" pitchFamily="34" charset="0"/>
                <a:cs typeface="Tahoma" pitchFamily="34" charset="0"/>
              </a:rPr>
              <a:t>established to set standards for initial teacher training courses. </a:t>
            </a:r>
          </a:p>
          <a:p>
            <a:r>
              <a:rPr lang="en-GB" sz="2800" dirty="0">
                <a:solidFill>
                  <a:schemeClr val="tx1">
                    <a:lumMod val="65000"/>
                    <a:lumOff val="35000"/>
                  </a:schemeClr>
                </a:solidFill>
                <a:latin typeface="+mn-lt"/>
                <a:ea typeface="Tahoma" pitchFamily="34" charset="0"/>
                <a:cs typeface="Tahoma" pitchFamily="34" charset="0"/>
              </a:rPr>
              <a:t>I</a:t>
            </a:r>
            <a:r>
              <a:rPr lang="en-GB" sz="2800" dirty="0" smtClean="0">
                <a:solidFill>
                  <a:schemeClr val="tx1">
                    <a:lumMod val="65000"/>
                    <a:lumOff val="35000"/>
                  </a:schemeClr>
                </a:solidFill>
                <a:latin typeface="+mn-lt"/>
                <a:ea typeface="Tahoma" pitchFamily="34" charset="0"/>
                <a:cs typeface="Tahoma" pitchFamily="34" charset="0"/>
              </a:rPr>
              <a:t>nfluence </a:t>
            </a:r>
            <a:r>
              <a:rPr lang="en-GB" sz="2800" dirty="0">
                <a:solidFill>
                  <a:schemeClr val="tx1">
                    <a:lumMod val="65000"/>
                    <a:lumOff val="35000"/>
                  </a:schemeClr>
                </a:solidFill>
                <a:latin typeface="+mn-lt"/>
                <a:ea typeface="Tahoma" pitchFamily="34" charset="0"/>
                <a:cs typeface="Tahoma" pitchFamily="34" charset="0"/>
              </a:rPr>
              <a:t>of teachers in </a:t>
            </a:r>
            <a:r>
              <a:rPr lang="en-GB" sz="2800" b="1" dirty="0">
                <a:solidFill>
                  <a:schemeClr val="tx1">
                    <a:lumMod val="65000"/>
                    <a:lumOff val="35000"/>
                  </a:schemeClr>
                </a:solidFill>
                <a:latin typeface="+mn-lt"/>
                <a:ea typeface="Tahoma" pitchFamily="34" charset="0"/>
                <a:cs typeface="Tahoma" pitchFamily="34" charset="0"/>
              </a:rPr>
              <a:t>curriculum </a:t>
            </a:r>
            <a:r>
              <a:rPr lang="en-GB" sz="2800" b="1" dirty="0" smtClean="0">
                <a:solidFill>
                  <a:schemeClr val="tx1">
                    <a:lumMod val="65000"/>
                    <a:lumOff val="35000"/>
                  </a:schemeClr>
                </a:solidFill>
                <a:latin typeface="+mn-lt"/>
                <a:ea typeface="Tahoma" pitchFamily="34" charset="0"/>
                <a:cs typeface="Tahoma" pitchFamily="34" charset="0"/>
              </a:rPr>
              <a:t>development </a:t>
            </a:r>
            <a:r>
              <a:rPr lang="en-GB" sz="2800" dirty="0" smtClean="0">
                <a:solidFill>
                  <a:schemeClr val="tx1">
                    <a:lumMod val="65000"/>
                    <a:lumOff val="35000"/>
                  </a:schemeClr>
                </a:solidFill>
                <a:latin typeface="+mn-lt"/>
                <a:ea typeface="Tahoma" pitchFamily="34" charset="0"/>
                <a:cs typeface="Tahoma" pitchFamily="34" charset="0"/>
              </a:rPr>
              <a:t>was reduced - </a:t>
            </a:r>
            <a:r>
              <a:rPr lang="en-GB" sz="2800" dirty="0">
                <a:solidFill>
                  <a:schemeClr val="tx1">
                    <a:lumMod val="65000"/>
                    <a:lumOff val="35000"/>
                  </a:schemeClr>
                </a:solidFill>
                <a:latin typeface="+mn-lt"/>
                <a:ea typeface="Tahoma" pitchFamily="34" charset="0"/>
                <a:cs typeface="Tahoma" pitchFamily="34" charset="0"/>
              </a:rPr>
              <a:t>the Schools Council, in which </a:t>
            </a:r>
            <a:r>
              <a:rPr lang="en-GB" sz="2800" b="1" dirty="0">
                <a:solidFill>
                  <a:schemeClr val="tx1">
                    <a:lumMod val="65000"/>
                    <a:lumOff val="35000"/>
                  </a:schemeClr>
                </a:solidFill>
                <a:latin typeface="+mn-lt"/>
                <a:ea typeface="Tahoma" pitchFamily="34" charset="0"/>
                <a:cs typeface="Tahoma" pitchFamily="34" charset="0"/>
              </a:rPr>
              <a:t>teachers</a:t>
            </a:r>
            <a:r>
              <a:rPr lang="en-GB" sz="2800" dirty="0">
                <a:solidFill>
                  <a:schemeClr val="tx1">
                    <a:lumMod val="65000"/>
                    <a:lumOff val="35000"/>
                  </a:schemeClr>
                </a:solidFill>
                <a:latin typeface="+mn-lt"/>
                <a:ea typeface="Tahoma" pitchFamily="34" charset="0"/>
                <a:cs typeface="Tahoma" pitchFamily="34" charset="0"/>
              </a:rPr>
              <a:t> had played a significant role, was abolished in 1984. </a:t>
            </a:r>
            <a:endParaRPr lang="en-GB" sz="2800" dirty="0" smtClean="0">
              <a:solidFill>
                <a:schemeClr val="tx1">
                  <a:lumMod val="65000"/>
                  <a:lumOff val="35000"/>
                </a:schemeClr>
              </a:solidFill>
              <a:latin typeface="+mn-lt"/>
              <a:ea typeface="Tahoma" pitchFamily="34" charset="0"/>
              <a:cs typeface="Tahoma" pitchFamily="34" charset="0"/>
            </a:endParaRPr>
          </a:p>
          <a:p>
            <a:pPr marL="400050" lvl="1" indent="0">
              <a:buNone/>
            </a:pPr>
            <a:r>
              <a:rPr lang="en-GB" dirty="0" smtClean="0">
                <a:solidFill>
                  <a:schemeClr val="tx1">
                    <a:lumMod val="65000"/>
                    <a:lumOff val="35000"/>
                  </a:schemeClr>
                </a:solidFill>
                <a:latin typeface="+mn-lt"/>
                <a:ea typeface="Tahoma" pitchFamily="34" charset="0"/>
                <a:cs typeface="Tahoma" pitchFamily="34" charset="0"/>
              </a:rPr>
              <a:t>Its </a:t>
            </a:r>
            <a:r>
              <a:rPr lang="en-GB" dirty="0">
                <a:solidFill>
                  <a:schemeClr val="tx1">
                    <a:lumMod val="65000"/>
                    <a:lumOff val="35000"/>
                  </a:schemeClr>
                </a:solidFill>
                <a:latin typeface="+mn-lt"/>
                <a:ea typeface="Tahoma" pitchFamily="34" charset="0"/>
                <a:cs typeface="Tahoma" pitchFamily="34" charset="0"/>
              </a:rPr>
              <a:t>work was shared between the </a:t>
            </a:r>
            <a:r>
              <a:rPr lang="en-GB" b="1" dirty="0">
                <a:solidFill>
                  <a:schemeClr val="tx1">
                    <a:lumMod val="65000"/>
                    <a:lumOff val="35000"/>
                  </a:schemeClr>
                </a:solidFill>
                <a:latin typeface="+mn-lt"/>
                <a:ea typeface="Tahoma" pitchFamily="34" charset="0"/>
                <a:cs typeface="Tahoma" pitchFamily="34" charset="0"/>
              </a:rPr>
              <a:t>School Examinations </a:t>
            </a:r>
            <a:r>
              <a:rPr lang="en-GB" b="1" dirty="0" smtClean="0">
                <a:solidFill>
                  <a:schemeClr val="tx1">
                    <a:lumMod val="65000"/>
                    <a:lumOff val="35000"/>
                  </a:schemeClr>
                </a:solidFill>
                <a:latin typeface="+mn-lt"/>
                <a:ea typeface="Tahoma" pitchFamily="34" charset="0"/>
                <a:cs typeface="Tahoma" pitchFamily="34" charset="0"/>
              </a:rPr>
              <a:t>Council</a:t>
            </a:r>
            <a:r>
              <a:rPr lang="en-GB" dirty="0" smtClean="0">
                <a:solidFill>
                  <a:schemeClr val="tx1">
                    <a:lumMod val="65000"/>
                    <a:lumOff val="35000"/>
                  </a:schemeClr>
                </a:solidFill>
                <a:latin typeface="+mn-lt"/>
                <a:ea typeface="Tahoma" pitchFamily="34" charset="0"/>
                <a:cs typeface="Tahoma" pitchFamily="34" charset="0"/>
              </a:rPr>
              <a:t>, (members nominated </a:t>
            </a:r>
            <a:r>
              <a:rPr lang="en-GB" dirty="0">
                <a:solidFill>
                  <a:schemeClr val="tx1">
                    <a:lumMod val="65000"/>
                    <a:lumOff val="35000"/>
                  </a:schemeClr>
                </a:solidFill>
                <a:latin typeface="+mn-lt"/>
                <a:ea typeface="Tahoma" pitchFamily="34" charset="0"/>
                <a:cs typeface="Tahoma" pitchFamily="34" charset="0"/>
              </a:rPr>
              <a:t>by the </a:t>
            </a:r>
            <a:r>
              <a:rPr lang="en-GB" b="1" dirty="0">
                <a:solidFill>
                  <a:schemeClr val="tx1">
                    <a:lumMod val="65000"/>
                    <a:lumOff val="35000"/>
                  </a:schemeClr>
                </a:solidFill>
                <a:latin typeface="+mn-lt"/>
                <a:ea typeface="Tahoma" pitchFamily="34" charset="0"/>
                <a:cs typeface="Tahoma" pitchFamily="34" charset="0"/>
              </a:rPr>
              <a:t>secretary of </a:t>
            </a:r>
            <a:r>
              <a:rPr lang="en-GB" b="1" dirty="0" smtClean="0">
                <a:solidFill>
                  <a:schemeClr val="tx1">
                    <a:lumMod val="65000"/>
                    <a:lumOff val="35000"/>
                  </a:schemeClr>
                </a:solidFill>
                <a:latin typeface="+mn-lt"/>
                <a:ea typeface="Tahoma" pitchFamily="34" charset="0"/>
                <a:cs typeface="Tahoma" pitchFamily="34" charset="0"/>
              </a:rPr>
              <a:t>state</a:t>
            </a:r>
            <a:r>
              <a:rPr lang="en-GB" dirty="0" smtClean="0">
                <a:solidFill>
                  <a:schemeClr val="tx1">
                    <a:lumMod val="65000"/>
                    <a:lumOff val="35000"/>
                  </a:schemeClr>
                </a:solidFill>
                <a:latin typeface="+mn-lt"/>
                <a:ea typeface="Tahoma" pitchFamily="34" charset="0"/>
                <a:cs typeface="Tahoma" pitchFamily="34" charset="0"/>
              </a:rPr>
              <a:t>), </a:t>
            </a:r>
            <a:r>
              <a:rPr lang="en-GB" dirty="0">
                <a:solidFill>
                  <a:schemeClr val="tx1">
                    <a:lumMod val="65000"/>
                    <a:lumOff val="35000"/>
                  </a:schemeClr>
                </a:solidFill>
                <a:latin typeface="+mn-lt"/>
                <a:ea typeface="Tahoma" pitchFamily="34" charset="0"/>
                <a:cs typeface="Tahoma" pitchFamily="34" charset="0"/>
              </a:rPr>
              <a:t>and </a:t>
            </a:r>
            <a:r>
              <a:rPr lang="en-GB" b="1" dirty="0">
                <a:solidFill>
                  <a:schemeClr val="tx1">
                    <a:lumMod val="65000"/>
                    <a:lumOff val="35000"/>
                  </a:schemeClr>
                </a:solidFill>
                <a:latin typeface="+mn-lt"/>
                <a:ea typeface="Tahoma" pitchFamily="34" charset="0"/>
                <a:cs typeface="Tahoma" pitchFamily="34" charset="0"/>
              </a:rPr>
              <a:t>the School Curriculum Development Council</a:t>
            </a:r>
            <a:r>
              <a:rPr lang="en-GB" dirty="0">
                <a:solidFill>
                  <a:schemeClr val="tx1">
                    <a:lumMod val="65000"/>
                    <a:lumOff val="35000"/>
                  </a:schemeClr>
                </a:solidFill>
                <a:latin typeface="+mn-lt"/>
                <a:ea typeface="Tahoma" pitchFamily="34" charset="0"/>
                <a:cs typeface="Tahoma" pitchFamily="34" charset="0"/>
              </a:rPr>
              <a:t> </a:t>
            </a:r>
            <a:r>
              <a:rPr lang="en-GB" dirty="0" smtClean="0">
                <a:solidFill>
                  <a:schemeClr val="tx1">
                    <a:lumMod val="65000"/>
                    <a:lumOff val="35000"/>
                  </a:schemeClr>
                </a:solidFill>
                <a:latin typeface="+mn-lt"/>
                <a:ea typeface="Tahoma" pitchFamily="34" charset="0"/>
                <a:cs typeface="Tahoma" pitchFamily="34" charset="0"/>
              </a:rPr>
              <a:t>(instructed </a:t>
            </a:r>
            <a:r>
              <a:rPr lang="en-GB" i="1" dirty="0">
                <a:solidFill>
                  <a:schemeClr val="tx1">
                    <a:lumMod val="65000"/>
                    <a:lumOff val="35000"/>
                  </a:schemeClr>
                </a:solidFill>
                <a:latin typeface="+mn-lt"/>
                <a:ea typeface="Tahoma" pitchFamily="34" charset="0"/>
                <a:cs typeface="Tahoma" pitchFamily="34" charset="0"/>
              </a:rPr>
              <a:t>not to </a:t>
            </a:r>
            <a:r>
              <a:rPr lang="en-GB" dirty="0">
                <a:solidFill>
                  <a:schemeClr val="tx1">
                    <a:lumMod val="65000"/>
                    <a:lumOff val="35000"/>
                  </a:schemeClr>
                </a:solidFill>
                <a:latin typeface="+mn-lt"/>
                <a:ea typeface="Tahoma" pitchFamily="34" charset="0"/>
                <a:cs typeface="Tahoma" pitchFamily="34" charset="0"/>
              </a:rPr>
              <a:t>'concern itself with </a:t>
            </a:r>
            <a:r>
              <a:rPr lang="en-GB" dirty="0" smtClean="0">
                <a:solidFill>
                  <a:schemeClr val="tx1">
                    <a:lumMod val="65000"/>
                    <a:lumOff val="35000"/>
                  </a:schemeClr>
                </a:solidFill>
                <a:latin typeface="+mn-lt"/>
                <a:ea typeface="Tahoma" pitchFamily="34" charset="0"/>
                <a:cs typeface="Tahoma" pitchFamily="34" charset="0"/>
              </a:rPr>
              <a:t>policy‘).</a:t>
            </a:r>
          </a:p>
          <a:p>
            <a:pPr marL="400050" lvl="1" indent="0">
              <a:buNone/>
            </a:pPr>
            <a:r>
              <a:rPr lang="en-GB" sz="2400" dirty="0" smtClean="0">
                <a:solidFill>
                  <a:schemeClr val="tx1">
                    <a:lumMod val="65000"/>
                    <a:lumOff val="35000"/>
                  </a:schemeClr>
                </a:solidFill>
                <a:latin typeface="Tahoma" pitchFamily="34" charset="0"/>
                <a:ea typeface="Tahoma" pitchFamily="34" charset="0"/>
                <a:cs typeface="Tahoma" pitchFamily="34" charset="0"/>
              </a:rPr>
              <a:t>          </a:t>
            </a:r>
            <a:endParaRPr lang="en-GB" sz="2400" dirty="0">
              <a:solidFill>
                <a:schemeClr val="tx1">
                  <a:lumMod val="65000"/>
                  <a:lumOff val="35000"/>
                </a:schemeClr>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57</a:t>
            </a:fld>
            <a:endParaRPr lang="en-US" dirty="0"/>
          </a:p>
        </p:txBody>
      </p:sp>
    </p:spTree>
    <p:extLst>
      <p:ext uri="{BB962C8B-B14F-4D97-AF65-F5344CB8AC3E}">
        <p14:creationId xmlns:p14="http://schemas.microsoft.com/office/powerpoint/2010/main" val="2654102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05"/>
            <a:ext cx="9144000" cy="1143000"/>
          </a:xfrm>
        </p:spPr>
        <p:txBody>
          <a:bodyPr>
            <a:normAutofit/>
          </a:bodyPr>
          <a:lstStyle/>
          <a:p>
            <a:r>
              <a:rPr lang="en-GB" sz="4400" dirty="0" smtClean="0">
                <a:solidFill>
                  <a:schemeClr val="accent2">
                    <a:lumMod val="75000"/>
                  </a:schemeClr>
                </a:solidFill>
                <a:latin typeface="+mn-lt"/>
              </a:rPr>
              <a:t>The National Curriculum is coming</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899592" y="1628800"/>
            <a:ext cx="7632848" cy="3476600"/>
          </a:xfrm>
        </p:spPr>
        <p:txBody>
          <a:bodyPr/>
          <a:lstStyle/>
          <a:p>
            <a:pPr marL="0" indent="0">
              <a:buNone/>
            </a:pPr>
            <a:r>
              <a:rPr lang="en-GB" dirty="0">
                <a:solidFill>
                  <a:schemeClr val="tx1">
                    <a:lumMod val="65000"/>
                    <a:lumOff val="35000"/>
                  </a:schemeClr>
                </a:solidFill>
                <a:latin typeface="+mn-lt"/>
                <a:ea typeface="Tahoma" pitchFamily="34" charset="0"/>
                <a:cs typeface="Tahoma" pitchFamily="34" charset="0"/>
              </a:rPr>
              <a:t>In July 1987 the government published </a:t>
            </a:r>
            <a:r>
              <a:rPr lang="en-GB" b="1" i="1" dirty="0">
                <a:solidFill>
                  <a:schemeClr val="tx1">
                    <a:lumMod val="65000"/>
                    <a:lumOff val="35000"/>
                  </a:schemeClr>
                </a:solidFill>
                <a:latin typeface="+mn-lt"/>
                <a:ea typeface="Tahoma" pitchFamily="34" charset="0"/>
                <a:cs typeface="Tahoma" pitchFamily="34" charset="0"/>
              </a:rPr>
              <a:t>The </a:t>
            </a:r>
            <a:r>
              <a:rPr lang="en-GB" b="1" i="1" dirty="0" smtClean="0">
                <a:solidFill>
                  <a:schemeClr val="tx1">
                    <a:lumMod val="65000"/>
                    <a:lumOff val="35000"/>
                  </a:schemeClr>
                </a:solidFill>
                <a:latin typeface="+mn-lt"/>
                <a:ea typeface="Tahoma" pitchFamily="34" charset="0"/>
                <a:cs typeface="Tahoma" pitchFamily="34" charset="0"/>
              </a:rPr>
              <a:t>National Curriculum 5-16</a:t>
            </a:r>
            <a:r>
              <a:rPr lang="en-GB" dirty="0" smtClean="0">
                <a:solidFill>
                  <a:schemeClr val="tx1">
                    <a:lumMod val="65000"/>
                    <a:lumOff val="35000"/>
                  </a:schemeClr>
                </a:solidFill>
                <a:latin typeface="+mn-lt"/>
                <a:ea typeface="Tahoma" pitchFamily="34" charset="0"/>
                <a:cs typeface="Tahoma" pitchFamily="34" charset="0"/>
              </a:rPr>
              <a:t>. </a:t>
            </a:r>
            <a:r>
              <a:rPr lang="en-GB" dirty="0">
                <a:solidFill>
                  <a:schemeClr val="tx1">
                    <a:lumMod val="65000"/>
                    <a:lumOff val="35000"/>
                  </a:schemeClr>
                </a:solidFill>
                <a:latin typeface="+mn-lt"/>
                <a:ea typeface="Tahoma" pitchFamily="34" charset="0"/>
                <a:cs typeface="Tahoma" pitchFamily="34" charset="0"/>
              </a:rPr>
              <a:t>This consultation document set out plans for the introduction of a national curriculum and associated assessment procedures. </a:t>
            </a: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58</a:t>
            </a:fld>
            <a:endParaRPr lang="en-US" dirty="0"/>
          </a:p>
        </p:txBody>
      </p:sp>
    </p:spTree>
    <p:extLst>
      <p:ext uri="{BB962C8B-B14F-4D97-AF65-F5344CB8AC3E}">
        <p14:creationId xmlns:p14="http://schemas.microsoft.com/office/powerpoint/2010/main" val="4553480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 y="-14925"/>
            <a:ext cx="9112718" cy="1143000"/>
          </a:xfrm>
        </p:spPr>
        <p:txBody>
          <a:bodyPr>
            <a:normAutofit/>
          </a:bodyPr>
          <a:lstStyle/>
          <a:p>
            <a:r>
              <a:rPr lang="en-GB" sz="4400" dirty="0" smtClean="0">
                <a:solidFill>
                  <a:schemeClr val="accent2">
                    <a:lumMod val="75000"/>
                  </a:schemeClr>
                </a:solidFill>
                <a:latin typeface="+mn-lt"/>
              </a:rPr>
              <a:t>1988 – Education Reform Act</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0" y="908720"/>
            <a:ext cx="9144000" cy="4196680"/>
          </a:xfrm>
        </p:spPr>
        <p:txBody>
          <a:bodyPr>
            <a:normAutofit fontScale="92500"/>
          </a:bodyPr>
          <a:lstStyle/>
          <a:p>
            <a:r>
              <a:rPr lang="en-GB" dirty="0">
                <a:solidFill>
                  <a:schemeClr val="tx1">
                    <a:lumMod val="65000"/>
                    <a:lumOff val="35000"/>
                  </a:schemeClr>
                </a:solidFill>
                <a:latin typeface="+mn-lt"/>
                <a:ea typeface="Tahoma" pitchFamily="34" charset="0"/>
                <a:cs typeface="Tahoma" pitchFamily="34" charset="0"/>
              </a:rPr>
              <a:t>The Act was presented as </a:t>
            </a:r>
            <a:r>
              <a:rPr lang="en-GB" b="1" dirty="0">
                <a:solidFill>
                  <a:schemeClr val="tx1">
                    <a:lumMod val="65000"/>
                    <a:lumOff val="35000"/>
                  </a:schemeClr>
                </a:solidFill>
                <a:latin typeface="+mn-lt"/>
                <a:ea typeface="Tahoma" pitchFamily="34" charset="0"/>
                <a:cs typeface="Tahoma" pitchFamily="34" charset="0"/>
              </a:rPr>
              <a:t>giving</a:t>
            </a:r>
            <a:r>
              <a:rPr lang="en-GB" dirty="0">
                <a:solidFill>
                  <a:schemeClr val="tx1">
                    <a:lumMod val="65000"/>
                    <a:lumOff val="35000"/>
                  </a:schemeClr>
                </a:solidFill>
                <a:latin typeface="+mn-lt"/>
                <a:ea typeface="Tahoma" pitchFamily="34" charset="0"/>
                <a:cs typeface="Tahoma" pitchFamily="34" charset="0"/>
              </a:rPr>
              <a:t> power to the </a:t>
            </a:r>
            <a:r>
              <a:rPr lang="en-GB" dirty="0" smtClean="0">
                <a:solidFill>
                  <a:schemeClr val="tx1">
                    <a:lumMod val="65000"/>
                    <a:lumOff val="35000"/>
                  </a:schemeClr>
                </a:solidFill>
                <a:latin typeface="+mn-lt"/>
                <a:ea typeface="Tahoma" pitchFamily="34" charset="0"/>
                <a:cs typeface="Tahoma" pitchFamily="34" charset="0"/>
              </a:rPr>
              <a:t>schools - it </a:t>
            </a:r>
            <a:r>
              <a:rPr lang="en-GB" b="1" dirty="0">
                <a:solidFill>
                  <a:schemeClr val="tx1">
                    <a:lumMod val="65000"/>
                    <a:lumOff val="35000"/>
                  </a:schemeClr>
                </a:solidFill>
                <a:latin typeface="+mn-lt"/>
                <a:ea typeface="Tahoma" pitchFamily="34" charset="0"/>
                <a:cs typeface="Tahoma" pitchFamily="34" charset="0"/>
              </a:rPr>
              <a:t>took power away </a:t>
            </a:r>
            <a:r>
              <a:rPr lang="en-GB" dirty="0">
                <a:solidFill>
                  <a:schemeClr val="tx1">
                    <a:lumMod val="65000"/>
                    <a:lumOff val="35000"/>
                  </a:schemeClr>
                </a:solidFill>
                <a:latin typeface="+mn-lt"/>
                <a:ea typeface="Tahoma" pitchFamily="34" charset="0"/>
                <a:cs typeface="Tahoma" pitchFamily="34" charset="0"/>
              </a:rPr>
              <a:t>from the LEAs </a:t>
            </a:r>
            <a:r>
              <a:rPr lang="en-GB" b="1" dirty="0">
                <a:solidFill>
                  <a:schemeClr val="tx1">
                    <a:lumMod val="65000"/>
                    <a:lumOff val="35000"/>
                  </a:schemeClr>
                </a:solidFill>
                <a:latin typeface="+mn-lt"/>
                <a:ea typeface="Tahoma" pitchFamily="34" charset="0"/>
                <a:cs typeface="Tahoma" pitchFamily="34" charset="0"/>
              </a:rPr>
              <a:t>and</a:t>
            </a:r>
            <a:r>
              <a:rPr lang="en-GB" dirty="0">
                <a:solidFill>
                  <a:schemeClr val="tx1">
                    <a:lumMod val="65000"/>
                    <a:lumOff val="35000"/>
                  </a:schemeClr>
                </a:solidFill>
                <a:latin typeface="+mn-lt"/>
                <a:ea typeface="Tahoma" pitchFamily="34" charset="0"/>
                <a:cs typeface="Tahoma" pitchFamily="34" charset="0"/>
              </a:rPr>
              <a:t> the schools and gave them all to the secretary of state - </a:t>
            </a:r>
            <a:r>
              <a:rPr lang="en-GB" dirty="0" smtClean="0">
                <a:solidFill>
                  <a:schemeClr val="tx1">
                    <a:lumMod val="65000"/>
                    <a:lumOff val="35000"/>
                  </a:schemeClr>
                </a:solidFill>
                <a:latin typeface="+mn-lt"/>
                <a:ea typeface="Tahoma" pitchFamily="34" charset="0"/>
                <a:cs typeface="Tahoma" pitchFamily="34" charset="0"/>
              </a:rPr>
              <a:t> </a:t>
            </a:r>
            <a:r>
              <a:rPr lang="en-GB" dirty="0">
                <a:solidFill>
                  <a:schemeClr val="tx1">
                    <a:lumMod val="65000"/>
                    <a:lumOff val="35000"/>
                  </a:schemeClr>
                </a:solidFill>
                <a:latin typeface="+mn-lt"/>
                <a:ea typeface="Tahoma" pitchFamily="34" charset="0"/>
                <a:cs typeface="Tahoma" pitchFamily="34" charset="0"/>
              </a:rPr>
              <a:t>hundreds of new powers. </a:t>
            </a:r>
          </a:p>
          <a:p>
            <a:r>
              <a:rPr lang="en-GB" dirty="0">
                <a:solidFill>
                  <a:schemeClr val="tx1">
                    <a:lumMod val="65000"/>
                    <a:lumOff val="35000"/>
                  </a:schemeClr>
                </a:solidFill>
                <a:latin typeface="+mn-lt"/>
                <a:ea typeface="Tahoma" pitchFamily="34" charset="0"/>
                <a:cs typeface="Tahoma" pitchFamily="34" charset="0"/>
              </a:rPr>
              <a:t>The Act's major provisions </a:t>
            </a:r>
            <a:r>
              <a:rPr lang="en-GB" dirty="0" smtClean="0">
                <a:solidFill>
                  <a:schemeClr val="tx1">
                    <a:lumMod val="65000"/>
                    <a:lumOff val="35000"/>
                  </a:schemeClr>
                </a:solidFill>
                <a:latin typeface="+mn-lt"/>
                <a:ea typeface="Tahoma" pitchFamily="34" charset="0"/>
                <a:cs typeface="Tahoma" pitchFamily="34" charset="0"/>
              </a:rPr>
              <a:t>included:</a:t>
            </a:r>
            <a:endParaRPr lang="en-GB" dirty="0">
              <a:solidFill>
                <a:schemeClr val="tx1">
                  <a:lumMod val="65000"/>
                  <a:lumOff val="35000"/>
                </a:schemeClr>
              </a:solidFill>
              <a:latin typeface="+mn-lt"/>
              <a:ea typeface="Tahoma" pitchFamily="34" charset="0"/>
              <a:cs typeface="Tahoma" pitchFamily="34" charset="0"/>
            </a:endParaRPr>
          </a:p>
          <a:p>
            <a:pPr>
              <a:buFont typeface="Wingdings" pitchFamily="2" charset="2"/>
              <a:buChar char="Ø"/>
            </a:pPr>
            <a:r>
              <a:rPr lang="en-GB" dirty="0" smtClean="0">
                <a:solidFill>
                  <a:schemeClr val="tx1">
                    <a:lumMod val="65000"/>
                    <a:lumOff val="35000"/>
                  </a:schemeClr>
                </a:solidFill>
                <a:latin typeface="+mn-lt"/>
                <a:ea typeface="Tahoma" pitchFamily="34" charset="0"/>
                <a:cs typeface="Tahoma" pitchFamily="34" charset="0"/>
              </a:rPr>
              <a:t>The </a:t>
            </a:r>
            <a:r>
              <a:rPr lang="en-GB" dirty="0">
                <a:solidFill>
                  <a:schemeClr val="tx1">
                    <a:lumMod val="65000"/>
                    <a:lumOff val="35000"/>
                  </a:schemeClr>
                </a:solidFill>
                <a:latin typeface="+mn-lt"/>
                <a:ea typeface="Tahoma" pitchFamily="34" charset="0"/>
                <a:cs typeface="Tahoma" pitchFamily="34" charset="0"/>
              </a:rPr>
              <a:t>National Curriculum </a:t>
            </a:r>
          </a:p>
          <a:p>
            <a:pPr>
              <a:buFont typeface="Wingdings" pitchFamily="2" charset="2"/>
              <a:buChar char="Ø"/>
            </a:pPr>
            <a:r>
              <a:rPr lang="en-GB" dirty="0" smtClean="0">
                <a:solidFill>
                  <a:schemeClr val="tx1">
                    <a:lumMod val="65000"/>
                    <a:lumOff val="35000"/>
                  </a:schemeClr>
                </a:solidFill>
                <a:latin typeface="+mn-lt"/>
                <a:ea typeface="Tahoma" pitchFamily="34" charset="0"/>
                <a:cs typeface="Tahoma" pitchFamily="34" charset="0"/>
              </a:rPr>
              <a:t>new </a:t>
            </a:r>
            <a:r>
              <a:rPr lang="en-GB" dirty="0">
                <a:solidFill>
                  <a:schemeClr val="tx1">
                    <a:lumMod val="65000"/>
                    <a:lumOff val="35000"/>
                  </a:schemeClr>
                </a:solidFill>
                <a:latin typeface="+mn-lt"/>
                <a:ea typeface="Tahoma" pitchFamily="34" charset="0"/>
                <a:cs typeface="Tahoma" pitchFamily="34" charset="0"/>
              </a:rPr>
              <a:t>rules on </a:t>
            </a:r>
            <a:r>
              <a:rPr lang="en-GB" u="sng" dirty="0">
                <a:solidFill>
                  <a:schemeClr val="tx1">
                    <a:lumMod val="65000"/>
                    <a:lumOff val="35000"/>
                  </a:schemeClr>
                </a:solidFill>
                <a:latin typeface="+mn-lt"/>
                <a:ea typeface="Tahoma" pitchFamily="34" charset="0"/>
                <a:cs typeface="Tahoma" pitchFamily="34" charset="0"/>
              </a:rPr>
              <a:t>religious education </a:t>
            </a:r>
            <a:r>
              <a:rPr lang="en-GB" dirty="0">
                <a:solidFill>
                  <a:schemeClr val="tx1">
                    <a:lumMod val="65000"/>
                    <a:lumOff val="35000"/>
                  </a:schemeClr>
                </a:solidFill>
                <a:latin typeface="+mn-lt"/>
                <a:ea typeface="Tahoma" pitchFamily="34" charset="0"/>
                <a:cs typeface="Tahoma" pitchFamily="34" charset="0"/>
              </a:rPr>
              <a:t>and </a:t>
            </a:r>
            <a:r>
              <a:rPr lang="en-GB" u="sng" dirty="0" smtClean="0">
                <a:solidFill>
                  <a:schemeClr val="tx1">
                    <a:lumMod val="65000"/>
                    <a:lumOff val="35000"/>
                  </a:schemeClr>
                </a:solidFill>
                <a:latin typeface="+mn-lt"/>
                <a:ea typeface="Tahoma" pitchFamily="34" charset="0"/>
                <a:cs typeface="Tahoma" pitchFamily="34" charset="0"/>
              </a:rPr>
              <a:t>collective worship</a:t>
            </a:r>
          </a:p>
          <a:p>
            <a:pPr>
              <a:buFont typeface="Wingdings" pitchFamily="2" charset="2"/>
              <a:buChar char="Ø"/>
            </a:pPr>
            <a:r>
              <a:rPr lang="en-GB" dirty="0" smtClean="0">
                <a:solidFill>
                  <a:schemeClr val="tx1">
                    <a:lumMod val="65000"/>
                    <a:lumOff val="35000"/>
                  </a:schemeClr>
                </a:solidFill>
                <a:latin typeface="+mn-lt"/>
                <a:ea typeface="Tahoma" pitchFamily="34" charset="0"/>
                <a:cs typeface="Tahoma" pitchFamily="34" charset="0"/>
              </a:rPr>
              <a:t> establishment </a:t>
            </a:r>
            <a:r>
              <a:rPr lang="en-GB" dirty="0">
                <a:solidFill>
                  <a:schemeClr val="tx1">
                    <a:lumMod val="65000"/>
                    <a:lumOff val="35000"/>
                  </a:schemeClr>
                </a:solidFill>
                <a:latin typeface="+mn-lt"/>
                <a:ea typeface="Tahoma" pitchFamily="34" charset="0"/>
                <a:cs typeface="Tahoma" pitchFamily="34" charset="0"/>
              </a:rPr>
              <a:t>of</a:t>
            </a:r>
            <a:r>
              <a:rPr lang="en-GB" u="sng" dirty="0">
                <a:solidFill>
                  <a:schemeClr val="tx1">
                    <a:lumMod val="65000"/>
                    <a:lumOff val="35000"/>
                  </a:schemeClr>
                </a:solidFill>
                <a:latin typeface="+mn-lt"/>
                <a:ea typeface="Tahoma" pitchFamily="34" charset="0"/>
                <a:cs typeface="Tahoma" pitchFamily="34" charset="0"/>
              </a:rPr>
              <a:t> curriculum </a:t>
            </a:r>
            <a:r>
              <a:rPr lang="en-GB" dirty="0">
                <a:solidFill>
                  <a:schemeClr val="tx1">
                    <a:lumMod val="65000"/>
                    <a:lumOff val="35000"/>
                  </a:schemeClr>
                </a:solidFill>
                <a:latin typeface="+mn-lt"/>
                <a:ea typeface="Tahoma" pitchFamily="34" charset="0"/>
                <a:cs typeface="Tahoma" pitchFamily="34" charset="0"/>
              </a:rPr>
              <a:t>and</a:t>
            </a:r>
            <a:r>
              <a:rPr lang="en-GB" u="sng" dirty="0">
                <a:solidFill>
                  <a:schemeClr val="tx1">
                    <a:lumMod val="65000"/>
                    <a:lumOff val="35000"/>
                  </a:schemeClr>
                </a:solidFill>
                <a:latin typeface="+mn-lt"/>
                <a:ea typeface="Tahoma" pitchFamily="34" charset="0"/>
                <a:cs typeface="Tahoma" pitchFamily="34" charset="0"/>
              </a:rPr>
              <a:t> </a:t>
            </a:r>
            <a:r>
              <a:rPr lang="en-GB" u="sng" dirty="0" smtClean="0">
                <a:solidFill>
                  <a:schemeClr val="tx1">
                    <a:lumMod val="65000"/>
                    <a:lumOff val="35000"/>
                  </a:schemeClr>
                </a:solidFill>
                <a:latin typeface="+mn-lt"/>
                <a:ea typeface="Tahoma" pitchFamily="34" charset="0"/>
                <a:cs typeface="Tahoma" pitchFamily="34" charset="0"/>
              </a:rPr>
              <a:t>assessment </a:t>
            </a:r>
            <a:r>
              <a:rPr lang="en-GB" dirty="0" smtClean="0">
                <a:solidFill>
                  <a:schemeClr val="tx1">
                    <a:lumMod val="65000"/>
                    <a:lumOff val="35000"/>
                  </a:schemeClr>
                </a:solidFill>
                <a:latin typeface="+mn-lt"/>
                <a:ea typeface="Tahoma" pitchFamily="34" charset="0"/>
                <a:cs typeface="Tahoma" pitchFamily="34" charset="0"/>
              </a:rPr>
              <a:t>councils</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59</a:t>
            </a:fld>
            <a:endParaRPr lang="en-US" dirty="0"/>
          </a:p>
        </p:txBody>
      </p:sp>
    </p:spTree>
    <p:extLst>
      <p:ext uri="{BB962C8B-B14F-4D97-AF65-F5344CB8AC3E}">
        <p14:creationId xmlns:p14="http://schemas.microsoft.com/office/powerpoint/2010/main" val="3171805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67" y="34846"/>
            <a:ext cx="8991600" cy="1470025"/>
          </a:xfrm>
        </p:spPr>
        <p:txBody>
          <a:bodyPr>
            <a:normAutofit/>
          </a:bodyPr>
          <a:lstStyle/>
          <a:p>
            <a:r>
              <a:rPr lang="en-US" sz="4400" dirty="0" smtClean="0">
                <a:solidFill>
                  <a:schemeClr val="accent2">
                    <a:lumMod val="75000"/>
                  </a:schemeClr>
                </a:solidFill>
                <a:latin typeface="+mn-lt"/>
              </a:rPr>
              <a:t>How was education affected?</a:t>
            </a:r>
            <a:endParaRPr lang="en-US" sz="4400" dirty="0">
              <a:solidFill>
                <a:schemeClr val="accent2">
                  <a:lumMod val="75000"/>
                </a:schemeClr>
              </a:solidFill>
              <a:latin typeface="+mn-lt"/>
            </a:endParaRPr>
          </a:p>
        </p:txBody>
      </p:sp>
      <p:sp>
        <p:nvSpPr>
          <p:cNvPr id="3" name="Subtitle 2"/>
          <p:cNvSpPr>
            <a:spLocks noGrp="1"/>
          </p:cNvSpPr>
          <p:nvPr>
            <p:ph type="subTitle" idx="1"/>
          </p:nvPr>
        </p:nvSpPr>
        <p:spPr>
          <a:xfrm>
            <a:off x="251520" y="1052736"/>
            <a:ext cx="8712968" cy="4052664"/>
          </a:xfrm>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3" y="1340768"/>
            <a:ext cx="4426590" cy="343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93451" y="1340768"/>
            <a:ext cx="4453097" cy="4031873"/>
          </a:xfrm>
          <a:prstGeom prst="rect">
            <a:avLst/>
          </a:prstGeom>
          <a:noFill/>
        </p:spPr>
        <p:txBody>
          <a:bodyPr wrap="square" rtlCol="0">
            <a:spAutoFit/>
          </a:bodyPr>
          <a:lstStyle/>
          <a:p>
            <a:r>
              <a:rPr lang="en-GB" sz="3200" b="1" dirty="0" smtClean="0"/>
              <a:t>1802</a:t>
            </a:r>
            <a:r>
              <a:rPr lang="en-GB" sz="2800" dirty="0" smtClean="0"/>
              <a:t> </a:t>
            </a:r>
            <a:r>
              <a:rPr lang="en-GB" sz="2800" b="1" dirty="0" smtClean="0"/>
              <a:t>Parliament</a:t>
            </a:r>
            <a:r>
              <a:rPr lang="en-GB" sz="2800" dirty="0" smtClean="0"/>
              <a:t> said that employers of child apprentices had to provide “instruction in </a:t>
            </a:r>
            <a:r>
              <a:rPr lang="en-GB" sz="2800" b="1" u="sng" dirty="0" smtClean="0">
                <a:solidFill>
                  <a:schemeClr val="accent2">
                    <a:lumMod val="75000"/>
                  </a:schemeClr>
                </a:solidFill>
              </a:rPr>
              <a:t>r</a:t>
            </a:r>
            <a:r>
              <a:rPr lang="en-GB" sz="2800" b="1" dirty="0" smtClean="0">
                <a:solidFill>
                  <a:schemeClr val="accent2">
                    <a:lumMod val="75000"/>
                  </a:schemeClr>
                </a:solidFill>
              </a:rPr>
              <a:t>eading</a:t>
            </a:r>
            <a:r>
              <a:rPr lang="en-GB" sz="2800" dirty="0" smtClean="0"/>
              <a:t>, </a:t>
            </a:r>
            <a:r>
              <a:rPr lang="en-GB" sz="2800" b="1" dirty="0" smtClean="0">
                <a:solidFill>
                  <a:schemeClr val="accent2">
                    <a:lumMod val="75000"/>
                  </a:schemeClr>
                </a:solidFill>
              </a:rPr>
              <a:t>w</a:t>
            </a:r>
            <a:r>
              <a:rPr lang="en-GB" sz="2800" b="1" u="sng" dirty="0" smtClean="0">
                <a:solidFill>
                  <a:schemeClr val="accent2">
                    <a:lumMod val="75000"/>
                  </a:schemeClr>
                </a:solidFill>
              </a:rPr>
              <a:t>r</a:t>
            </a:r>
            <a:r>
              <a:rPr lang="en-GB" sz="2800" b="1" dirty="0" smtClean="0">
                <a:solidFill>
                  <a:schemeClr val="accent2">
                    <a:lumMod val="75000"/>
                  </a:schemeClr>
                </a:solidFill>
              </a:rPr>
              <a:t>iting</a:t>
            </a:r>
            <a:r>
              <a:rPr lang="en-GB" sz="2800" dirty="0" smtClean="0"/>
              <a:t> and </a:t>
            </a:r>
            <a:r>
              <a:rPr lang="en-GB" sz="2800" b="1" dirty="0" smtClean="0">
                <a:solidFill>
                  <a:schemeClr val="accent2">
                    <a:lumMod val="75000"/>
                  </a:schemeClr>
                </a:solidFill>
              </a:rPr>
              <a:t>a</a:t>
            </a:r>
            <a:r>
              <a:rPr lang="en-GB" sz="2800" b="1" u="sng" dirty="0" smtClean="0">
                <a:solidFill>
                  <a:schemeClr val="accent2">
                    <a:lumMod val="75000"/>
                  </a:schemeClr>
                </a:solidFill>
              </a:rPr>
              <a:t>r</a:t>
            </a:r>
            <a:r>
              <a:rPr lang="en-GB" sz="2800" b="1" dirty="0" smtClean="0">
                <a:solidFill>
                  <a:schemeClr val="accent2">
                    <a:lumMod val="75000"/>
                  </a:schemeClr>
                </a:solidFill>
              </a:rPr>
              <a:t>ithmetic</a:t>
            </a:r>
            <a:r>
              <a:rPr lang="en-GB" sz="2800" dirty="0" smtClean="0"/>
              <a:t> for the first four years of a seven-year  apprenticeship”.</a:t>
            </a:r>
          </a:p>
          <a:p>
            <a:r>
              <a:rPr lang="en-GB" sz="2800" dirty="0" smtClean="0"/>
              <a:t>That was the curriculum – </a:t>
            </a:r>
            <a:r>
              <a:rPr lang="en-GB" sz="2800" b="1" dirty="0" smtClean="0">
                <a:solidFill>
                  <a:schemeClr val="accent2">
                    <a:lumMod val="75000"/>
                  </a:schemeClr>
                </a:solidFill>
              </a:rPr>
              <a:t>The 3 ‘R’s</a:t>
            </a:r>
            <a:endParaRPr lang="en-GB" sz="2800" b="1" dirty="0">
              <a:solidFill>
                <a:schemeClr val="accent2">
                  <a:lumMod val="75000"/>
                </a:schemeClr>
              </a:solidFill>
            </a:endParaRPr>
          </a:p>
        </p:txBody>
      </p:sp>
    </p:spTree>
    <p:extLst>
      <p:ext uri="{BB962C8B-B14F-4D97-AF65-F5344CB8AC3E}">
        <p14:creationId xmlns:p14="http://schemas.microsoft.com/office/powerpoint/2010/main" val="11889445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r>
              <a:rPr lang="en-GB" sz="4800" dirty="0" smtClean="0">
                <a:solidFill>
                  <a:schemeClr val="accent2">
                    <a:lumMod val="75000"/>
                  </a:schemeClr>
                </a:solidFill>
                <a:latin typeface="+mn-lt"/>
              </a:rPr>
              <a:t>The National Curriculum</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130429" y="836712"/>
            <a:ext cx="8991600" cy="4248472"/>
          </a:xfrm>
        </p:spPr>
        <p:txBody>
          <a:bodyPr>
            <a:noAutofit/>
          </a:bodyPr>
          <a:lstStyle/>
          <a:p>
            <a:pPr>
              <a:spcBef>
                <a:spcPts val="0"/>
              </a:spcBef>
            </a:pPr>
            <a:r>
              <a:rPr lang="en-GB" sz="2800" dirty="0">
                <a:solidFill>
                  <a:schemeClr val="tx1">
                    <a:lumMod val="65000"/>
                    <a:lumOff val="35000"/>
                  </a:schemeClr>
                </a:solidFill>
                <a:latin typeface="+mn-lt"/>
                <a:ea typeface="Tahoma" pitchFamily="34" charset="0"/>
                <a:cs typeface="Tahoma" pitchFamily="34" charset="0"/>
              </a:rPr>
              <a:t>A</a:t>
            </a:r>
            <a:r>
              <a:rPr lang="en-GB" sz="2800" dirty="0" smtClean="0">
                <a:solidFill>
                  <a:schemeClr val="tx1">
                    <a:lumMod val="65000"/>
                    <a:lumOff val="35000"/>
                  </a:schemeClr>
                </a:solidFill>
                <a:latin typeface="+mn-lt"/>
                <a:ea typeface="Tahoma" pitchFamily="34" charset="0"/>
                <a:cs typeface="Tahoma" pitchFamily="34" charset="0"/>
              </a:rPr>
              <a:t> </a:t>
            </a:r>
            <a:r>
              <a:rPr lang="en-GB" sz="2800" dirty="0">
                <a:solidFill>
                  <a:schemeClr val="tx1">
                    <a:lumMod val="65000"/>
                    <a:lumOff val="35000"/>
                  </a:schemeClr>
                </a:solidFill>
                <a:latin typeface="+mn-lt"/>
                <a:ea typeface="Tahoma" pitchFamily="34" charset="0"/>
                <a:cs typeface="Tahoma" pitchFamily="34" charset="0"/>
              </a:rPr>
              <a:t>'basic curriculum' to be taught in all maintained schools, consisting of religious education and the National </a:t>
            </a:r>
            <a:r>
              <a:rPr lang="en-GB" sz="2800" dirty="0" smtClean="0">
                <a:solidFill>
                  <a:schemeClr val="tx1">
                    <a:lumMod val="65000"/>
                    <a:lumOff val="35000"/>
                  </a:schemeClr>
                </a:solidFill>
                <a:latin typeface="+mn-lt"/>
                <a:ea typeface="Tahoma" pitchFamily="34" charset="0"/>
                <a:cs typeface="Tahoma" pitchFamily="34" charset="0"/>
              </a:rPr>
              <a:t>Curriculum.</a:t>
            </a:r>
          </a:p>
          <a:p>
            <a:pPr>
              <a:spcBef>
                <a:spcPts val="0"/>
              </a:spcBef>
            </a:pPr>
            <a:r>
              <a:rPr lang="en-GB" sz="2800" dirty="0" smtClean="0">
                <a:solidFill>
                  <a:schemeClr val="tx1">
                    <a:lumMod val="65000"/>
                    <a:lumOff val="35000"/>
                  </a:schemeClr>
                </a:solidFill>
                <a:latin typeface="+mn-lt"/>
                <a:ea typeface="Tahoma" pitchFamily="34" charset="0"/>
                <a:cs typeface="Tahoma" pitchFamily="34" charset="0"/>
              </a:rPr>
              <a:t>It set out:</a:t>
            </a:r>
          </a:p>
          <a:p>
            <a:pPr marL="400050" lvl="1" indent="0">
              <a:spcBef>
                <a:spcPts val="0"/>
              </a:spcBef>
              <a:buNone/>
            </a:pPr>
            <a:r>
              <a:rPr lang="en-GB" b="1" dirty="0" smtClean="0">
                <a:solidFill>
                  <a:schemeClr val="tx1">
                    <a:lumMod val="65000"/>
                    <a:lumOff val="35000"/>
                  </a:schemeClr>
                </a:solidFill>
                <a:latin typeface="+mn-lt"/>
                <a:ea typeface="Tahoma" pitchFamily="34" charset="0"/>
                <a:cs typeface="Tahoma" pitchFamily="34" charset="0"/>
              </a:rPr>
              <a:t>'attainment targets' </a:t>
            </a:r>
            <a:r>
              <a:rPr lang="en-GB" dirty="0" smtClean="0">
                <a:solidFill>
                  <a:schemeClr val="tx1">
                    <a:lumMod val="65000"/>
                    <a:lumOff val="35000"/>
                  </a:schemeClr>
                </a:solidFill>
                <a:latin typeface="+mn-lt"/>
                <a:ea typeface="Tahoma" pitchFamily="34" charset="0"/>
                <a:cs typeface="Tahoma" pitchFamily="34" charset="0"/>
              </a:rPr>
              <a:t>- </a:t>
            </a:r>
            <a:r>
              <a:rPr lang="en-GB" b="1" dirty="0" smtClean="0">
                <a:solidFill>
                  <a:schemeClr val="tx1">
                    <a:lumMod val="65000"/>
                    <a:lumOff val="35000"/>
                  </a:schemeClr>
                </a:solidFill>
                <a:latin typeface="+mn-lt"/>
                <a:ea typeface="Tahoma" pitchFamily="34" charset="0"/>
                <a:cs typeface="Tahoma" pitchFamily="34" charset="0"/>
              </a:rPr>
              <a:t>the knowledge, skills and understanding</a:t>
            </a:r>
            <a:r>
              <a:rPr lang="en-GB" sz="2400" dirty="0" smtClean="0">
                <a:solidFill>
                  <a:schemeClr val="tx1">
                    <a:lumMod val="65000"/>
                    <a:lumOff val="35000"/>
                  </a:schemeClr>
                </a:solidFill>
                <a:latin typeface="+mn-lt"/>
                <a:ea typeface="Tahoma" pitchFamily="34" charset="0"/>
                <a:cs typeface="Tahoma" pitchFamily="34" charset="0"/>
              </a:rPr>
              <a:t> which children would be expected to have by the end of each </a:t>
            </a:r>
            <a:r>
              <a:rPr lang="en-GB" sz="2400" u="sng" dirty="0" smtClean="0">
                <a:solidFill>
                  <a:schemeClr val="tx1">
                    <a:lumMod val="65000"/>
                    <a:lumOff val="35000"/>
                  </a:schemeClr>
                </a:solidFill>
                <a:latin typeface="+mn-lt"/>
                <a:ea typeface="Tahoma" pitchFamily="34" charset="0"/>
                <a:cs typeface="Tahoma" pitchFamily="34" charset="0"/>
              </a:rPr>
              <a:t>key stage</a:t>
            </a:r>
            <a:r>
              <a:rPr lang="en-GB" sz="2400" dirty="0" smtClean="0">
                <a:solidFill>
                  <a:schemeClr val="tx1">
                    <a:lumMod val="65000"/>
                    <a:lumOff val="35000"/>
                  </a:schemeClr>
                </a:solidFill>
                <a:latin typeface="+mn-lt"/>
                <a:ea typeface="Tahoma" pitchFamily="34" charset="0"/>
                <a:cs typeface="Tahoma" pitchFamily="34" charset="0"/>
              </a:rPr>
              <a:t>; </a:t>
            </a:r>
          </a:p>
          <a:p>
            <a:pPr marL="0" indent="0">
              <a:spcBef>
                <a:spcPts val="0"/>
              </a:spcBef>
              <a:buNone/>
            </a:pPr>
            <a:r>
              <a:rPr lang="en-GB" sz="2800" dirty="0" smtClean="0">
                <a:solidFill>
                  <a:schemeClr val="tx1">
                    <a:lumMod val="65000"/>
                    <a:lumOff val="35000"/>
                  </a:schemeClr>
                </a:solidFill>
                <a:latin typeface="+mn-lt"/>
                <a:ea typeface="Tahoma" pitchFamily="34" charset="0"/>
                <a:cs typeface="Tahoma" pitchFamily="34" charset="0"/>
              </a:rPr>
              <a:t>    </a:t>
            </a:r>
            <a:r>
              <a:rPr lang="en-GB" sz="2800" b="1" dirty="0" smtClean="0">
                <a:solidFill>
                  <a:schemeClr val="tx1">
                    <a:lumMod val="65000"/>
                    <a:lumOff val="35000"/>
                  </a:schemeClr>
                </a:solidFill>
                <a:latin typeface="+mn-lt"/>
                <a:ea typeface="Tahoma" pitchFamily="34" charset="0"/>
                <a:cs typeface="Tahoma" pitchFamily="34" charset="0"/>
              </a:rPr>
              <a:t>'programmes </a:t>
            </a:r>
            <a:r>
              <a:rPr lang="en-GB" sz="2800" b="1" dirty="0">
                <a:solidFill>
                  <a:schemeClr val="tx1">
                    <a:lumMod val="65000"/>
                    <a:lumOff val="35000"/>
                  </a:schemeClr>
                </a:solidFill>
                <a:latin typeface="+mn-lt"/>
                <a:ea typeface="Tahoma" pitchFamily="34" charset="0"/>
                <a:cs typeface="Tahoma" pitchFamily="34" charset="0"/>
              </a:rPr>
              <a:t>of study' </a:t>
            </a:r>
            <a:r>
              <a:rPr lang="en-GB" sz="2400" dirty="0">
                <a:solidFill>
                  <a:schemeClr val="tx1">
                    <a:lumMod val="65000"/>
                    <a:lumOff val="35000"/>
                  </a:schemeClr>
                </a:solidFill>
                <a:latin typeface="+mn-lt"/>
                <a:ea typeface="Tahoma" pitchFamily="34" charset="0"/>
                <a:cs typeface="Tahoma" pitchFamily="34" charset="0"/>
              </a:rPr>
              <a:t>to be taught at each </a:t>
            </a:r>
            <a:r>
              <a:rPr lang="en-GB" sz="2400" u="sng" dirty="0">
                <a:solidFill>
                  <a:schemeClr val="tx1">
                    <a:lumMod val="65000"/>
                    <a:lumOff val="35000"/>
                  </a:schemeClr>
                </a:solidFill>
                <a:latin typeface="+mn-lt"/>
                <a:ea typeface="Tahoma" pitchFamily="34" charset="0"/>
                <a:cs typeface="Tahoma" pitchFamily="34" charset="0"/>
              </a:rPr>
              <a:t>key stage</a:t>
            </a:r>
            <a:r>
              <a:rPr lang="en-GB" sz="2400" dirty="0" smtClean="0">
                <a:solidFill>
                  <a:schemeClr val="tx1">
                    <a:lumMod val="65000"/>
                    <a:lumOff val="35000"/>
                  </a:schemeClr>
                </a:solidFill>
                <a:latin typeface="+mn-lt"/>
                <a:ea typeface="Tahoma" pitchFamily="34" charset="0"/>
                <a:cs typeface="Tahoma" pitchFamily="34" charset="0"/>
              </a:rPr>
              <a:t>;</a:t>
            </a:r>
          </a:p>
          <a:p>
            <a:pPr marL="0" indent="0">
              <a:spcBef>
                <a:spcPts val="0"/>
              </a:spcBef>
              <a:buNone/>
            </a:pPr>
            <a:r>
              <a:rPr lang="en-GB" sz="2800" dirty="0">
                <a:solidFill>
                  <a:schemeClr val="tx1">
                    <a:lumMod val="65000"/>
                    <a:lumOff val="35000"/>
                  </a:schemeClr>
                </a:solidFill>
                <a:latin typeface="+mn-lt"/>
                <a:ea typeface="Tahoma" pitchFamily="34" charset="0"/>
                <a:cs typeface="Tahoma" pitchFamily="34" charset="0"/>
              </a:rPr>
              <a:t> </a:t>
            </a:r>
            <a:r>
              <a:rPr lang="en-GB" sz="2800" dirty="0" smtClean="0">
                <a:solidFill>
                  <a:schemeClr val="tx1">
                    <a:lumMod val="65000"/>
                    <a:lumOff val="35000"/>
                  </a:schemeClr>
                </a:solidFill>
                <a:latin typeface="+mn-lt"/>
                <a:ea typeface="Tahoma" pitchFamily="34" charset="0"/>
                <a:cs typeface="Tahoma" pitchFamily="34" charset="0"/>
              </a:rPr>
              <a:t>    </a:t>
            </a:r>
            <a:r>
              <a:rPr lang="en-GB" sz="2800" b="1" dirty="0" smtClean="0">
                <a:solidFill>
                  <a:schemeClr val="tx1">
                    <a:lumMod val="65000"/>
                    <a:lumOff val="35000"/>
                  </a:schemeClr>
                </a:solidFill>
                <a:latin typeface="+mn-lt"/>
                <a:ea typeface="Tahoma" pitchFamily="34" charset="0"/>
                <a:cs typeface="Tahoma" pitchFamily="34" charset="0"/>
              </a:rPr>
              <a:t>arrangements </a:t>
            </a:r>
            <a:r>
              <a:rPr lang="en-GB" sz="2800" b="1" dirty="0">
                <a:solidFill>
                  <a:schemeClr val="tx1">
                    <a:lumMod val="65000"/>
                    <a:lumOff val="35000"/>
                  </a:schemeClr>
                </a:solidFill>
                <a:latin typeface="+mn-lt"/>
                <a:ea typeface="Tahoma" pitchFamily="34" charset="0"/>
                <a:cs typeface="Tahoma" pitchFamily="34" charset="0"/>
              </a:rPr>
              <a:t>for assessing </a:t>
            </a:r>
            <a:r>
              <a:rPr lang="en-GB" sz="2400" dirty="0">
                <a:solidFill>
                  <a:schemeClr val="tx1">
                    <a:lumMod val="65000"/>
                    <a:lumOff val="35000"/>
                  </a:schemeClr>
                </a:solidFill>
                <a:latin typeface="+mn-lt"/>
                <a:ea typeface="Tahoma" pitchFamily="34" charset="0"/>
                <a:cs typeface="Tahoma" pitchFamily="34" charset="0"/>
              </a:rPr>
              <a:t>pupils at the end of </a:t>
            </a:r>
            <a:endParaRPr lang="en-GB" sz="2400" dirty="0" smtClean="0">
              <a:solidFill>
                <a:schemeClr val="tx1">
                  <a:lumMod val="65000"/>
                  <a:lumOff val="35000"/>
                </a:schemeClr>
              </a:solidFill>
              <a:latin typeface="+mn-lt"/>
              <a:ea typeface="Tahoma" pitchFamily="34" charset="0"/>
              <a:cs typeface="Tahoma" pitchFamily="34" charset="0"/>
            </a:endParaRPr>
          </a:p>
          <a:p>
            <a:pPr marL="0" indent="0">
              <a:spcBef>
                <a:spcPts val="0"/>
              </a:spcBef>
              <a:buNone/>
            </a:pPr>
            <a:r>
              <a:rPr lang="en-GB" sz="2400" dirty="0">
                <a:solidFill>
                  <a:schemeClr val="tx1">
                    <a:lumMod val="65000"/>
                    <a:lumOff val="35000"/>
                  </a:schemeClr>
                </a:solidFill>
                <a:latin typeface="+mn-lt"/>
                <a:ea typeface="Tahoma" pitchFamily="34" charset="0"/>
                <a:cs typeface="Tahoma" pitchFamily="34" charset="0"/>
              </a:rPr>
              <a:t> </a:t>
            </a:r>
            <a:r>
              <a:rPr lang="en-GB" sz="2400" dirty="0" smtClean="0">
                <a:solidFill>
                  <a:schemeClr val="tx1">
                    <a:lumMod val="65000"/>
                    <a:lumOff val="35000"/>
                  </a:schemeClr>
                </a:solidFill>
                <a:latin typeface="+mn-lt"/>
                <a:ea typeface="Tahoma" pitchFamily="34" charset="0"/>
                <a:cs typeface="Tahoma" pitchFamily="34" charset="0"/>
              </a:rPr>
              <a:t>     each </a:t>
            </a:r>
            <a:r>
              <a:rPr lang="en-GB" sz="2400" u="sng" dirty="0">
                <a:solidFill>
                  <a:schemeClr val="tx1">
                    <a:lumMod val="65000"/>
                    <a:lumOff val="35000"/>
                  </a:schemeClr>
                </a:solidFill>
                <a:latin typeface="+mn-lt"/>
                <a:ea typeface="Tahoma" pitchFamily="34" charset="0"/>
                <a:cs typeface="Tahoma" pitchFamily="34" charset="0"/>
              </a:rPr>
              <a:t>key </a:t>
            </a:r>
            <a:r>
              <a:rPr lang="en-GB" sz="2400" u="sng" dirty="0" smtClean="0">
                <a:solidFill>
                  <a:schemeClr val="tx1">
                    <a:lumMod val="65000"/>
                    <a:lumOff val="35000"/>
                  </a:schemeClr>
                </a:solidFill>
                <a:latin typeface="+mn-lt"/>
                <a:ea typeface="Tahoma" pitchFamily="34" charset="0"/>
                <a:cs typeface="Tahoma" pitchFamily="34" charset="0"/>
              </a:rPr>
              <a:t>stage</a:t>
            </a:r>
            <a:r>
              <a:rPr lang="en-GB" sz="2400" dirty="0" smtClean="0">
                <a:solidFill>
                  <a:schemeClr val="tx1">
                    <a:lumMod val="65000"/>
                    <a:lumOff val="35000"/>
                  </a:schemeClr>
                </a:solidFill>
                <a:latin typeface="+mn-lt"/>
                <a:ea typeface="Tahoma" pitchFamily="34" charset="0"/>
                <a:cs typeface="Tahoma" pitchFamily="34" charset="0"/>
              </a:rPr>
              <a:t>.</a:t>
            </a:r>
            <a:endParaRPr lang="en-GB" sz="2400"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60</a:t>
            </a:fld>
            <a:endParaRPr lang="en-US" dirty="0"/>
          </a:p>
        </p:txBody>
      </p:sp>
    </p:spTree>
    <p:extLst>
      <p:ext uri="{BB962C8B-B14F-4D97-AF65-F5344CB8AC3E}">
        <p14:creationId xmlns:p14="http://schemas.microsoft.com/office/powerpoint/2010/main" val="31958630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8" y="-8562"/>
            <a:ext cx="9175348" cy="1143000"/>
          </a:xfrm>
        </p:spPr>
        <p:txBody>
          <a:bodyPr>
            <a:normAutofit/>
          </a:bodyPr>
          <a:lstStyle/>
          <a:p>
            <a:r>
              <a:rPr lang="en-GB" sz="4400" dirty="0" smtClean="0">
                <a:solidFill>
                  <a:schemeClr val="accent2">
                    <a:lumMod val="75000"/>
                  </a:schemeClr>
                </a:solidFill>
                <a:latin typeface="+mn-lt"/>
              </a:rPr>
              <a:t>National Curriculum subjects</a:t>
            </a:r>
            <a:endParaRPr lang="en-GB" sz="4400" dirty="0">
              <a:solidFill>
                <a:schemeClr val="accent2">
                  <a:lumMod val="75000"/>
                </a:schemeClr>
              </a:solidFill>
              <a:latin typeface="+mn-lt"/>
            </a:endParaRPr>
          </a:p>
        </p:txBody>
      </p:sp>
      <p:sp>
        <p:nvSpPr>
          <p:cNvPr id="4" name="Date Placeholder 3"/>
          <p:cNvSpPr>
            <a:spLocks noGrp="1"/>
          </p:cNvSpPr>
          <p:nvPr>
            <p:ph type="dt" sz="half" idx="2"/>
          </p:nvPr>
        </p:nvSpPr>
        <p:spPr/>
        <p:txBody>
          <a:bodyPr/>
          <a:lstStyle/>
          <a:p>
            <a:fld id="{31164DAF-3D99-4781-AC0B-E785D0DD3AB3}" type="datetime1">
              <a:rPr lang="en-US" smtClean="0"/>
              <a:t>4/29/2012</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61</a:t>
            </a:fld>
            <a:endParaRPr lang="en-US" dirty="0"/>
          </a:p>
        </p:txBody>
      </p:sp>
      <p:pic>
        <p:nvPicPr>
          <p:cNvPr id="7" name="Content Placeholder 6" descr="School Curriculum"/>
          <p:cNvPicPr>
            <a:picLocks noGrp="1"/>
          </p:cNvPicPr>
          <p:nvPr>
            <p:ph idx="1"/>
          </p:nvPr>
        </p:nvPicPr>
        <p:blipFill rotWithShape="1">
          <a:blip r:embed="rId2">
            <a:extLst>
              <a:ext uri="{28A0092B-C50C-407E-A947-70E740481C1C}">
                <a14:useLocalDpi xmlns:a14="http://schemas.microsoft.com/office/drawing/2010/main" val="0"/>
              </a:ext>
            </a:extLst>
          </a:blip>
          <a:srcRect t="5061" b="2745"/>
          <a:stretch/>
        </p:blipFill>
        <p:spPr bwMode="auto">
          <a:xfrm>
            <a:off x="1763688" y="764704"/>
            <a:ext cx="5616624" cy="4464496"/>
          </a:xfrm>
          <a:prstGeom prst="rect">
            <a:avLst/>
          </a:prstGeom>
          <a:noFill/>
          <a:ln>
            <a:noFill/>
          </a:ln>
        </p:spPr>
      </p:pic>
    </p:spTree>
    <p:extLst>
      <p:ext uri="{BB962C8B-B14F-4D97-AF65-F5344CB8AC3E}">
        <p14:creationId xmlns:p14="http://schemas.microsoft.com/office/powerpoint/2010/main" val="28270914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799"/>
            <a:ext cx="8991600" cy="891953"/>
          </a:xfrm>
        </p:spPr>
        <p:txBody>
          <a:bodyPr/>
          <a:lstStyle/>
          <a:p>
            <a:r>
              <a:rPr lang="en-GB" dirty="0" smtClean="0">
                <a:solidFill>
                  <a:schemeClr val="accent2">
                    <a:lumMod val="75000"/>
                  </a:schemeClr>
                </a:solidFill>
                <a:latin typeface="+mn-lt"/>
              </a:rPr>
              <a:t>Charting time allocation</a:t>
            </a:r>
            <a:endParaRPr lang="en-GB" dirty="0">
              <a:solidFill>
                <a:schemeClr val="accent2">
                  <a:lumMod val="75000"/>
                </a:schemeClr>
              </a:solidFill>
              <a:latin typeface="+mn-lt"/>
            </a:endParaRPr>
          </a:p>
        </p:txBody>
      </p:sp>
      <p:sp>
        <p:nvSpPr>
          <p:cNvPr id="4" name="Date Placeholder 3"/>
          <p:cNvSpPr>
            <a:spLocks noGrp="1"/>
          </p:cNvSpPr>
          <p:nvPr>
            <p:ph type="dt" sz="half" idx="2"/>
          </p:nvPr>
        </p:nvSpPr>
        <p:spPr/>
        <p:txBody>
          <a:bodyPr/>
          <a:lstStyle/>
          <a:p>
            <a:r>
              <a:rPr lang="en-US" smtClean="0"/>
              <a:t>MAY 2012</a:t>
            </a:r>
            <a:endParaRPr lang="en-US" dirty="0"/>
          </a:p>
        </p:txBody>
      </p:sp>
      <p:sp>
        <p:nvSpPr>
          <p:cNvPr id="5" name="Footer Placeholder 4"/>
          <p:cNvSpPr>
            <a:spLocks noGrp="1"/>
          </p:cNvSpPr>
          <p:nvPr>
            <p:ph type="ftr" sz="quarter" idx="3"/>
          </p:nvPr>
        </p:nvSpPr>
        <p:spPr/>
        <p:txBody>
          <a:bodyPr/>
          <a:lstStyle/>
          <a:p>
            <a:r>
              <a:rPr lang="en-US" dirty="0" smtClean="0"/>
              <a:t>MICHIGAN STATE CONVENTION</a:t>
            </a:r>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62</a:t>
            </a:fld>
            <a:endParaRPr lang="en-US"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646872" y="1125538"/>
            <a:ext cx="5850256" cy="3979862"/>
          </a:xfrm>
          <a:prstGeom prst="rect">
            <a:avLst/>
          </a:prstGeom>
        </p:spPr>
      </p:pic>
    </p:spTree>
    <p:extLst>
      <p:ext uri="{BB962C8B-B14F-4D97-AF65-F5344CB8AC3E}">
        <p14:creationId xmlns:p14="http://schemas.microsoft.com/office/powerpoint/2010/main" val="2239749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solidFill>
                  <a:schemeClr val="accent2">
                    <a:lumMod val="75000"/>
                  </a:schemeClr>
                </a:solidFill>
                <a:latin typeface="+mn-lt"/>
              </a:rPr>
              <a:t>Key Stages</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467544" y="1630362"/>
            <a:ext cx="8600256" cy="3475038"/>
          </a:xfrm>
        </p:spPr>
        <p:txBody>
          <a:bodyPr/>
          <a:lstStyle/>
          <a:p>
            <a:pPr marL="0" indent="0">
              <a:buNone/>
            </a:pPr>
            <a:r>
              <a:rPr lang="en-GB" b="1" dirty="0" smtClean="0">
                <a:solidFill>
                  <a:schemeClr val="tx1">
                    <a:lumMod val="65000"/>
                    <a:lumOff val="35000"/>
                  </a:schemeClr>
                </a:solidFill>
                <a:latin typeface="+mn-lt"/>
                <a:ea typeface="Tahoma" pitchFamily="34" charset="0"/>
                <a:cs typeface="Tahoma" pitchFamily="34" charset="0"/>
              </a:rPr>
              <a:t>Key Stages </a:t>
            </a:r>
            <a:r>
              <a:rPr lang="en-GB" dirty="0" smtClean="0">
                <a:solidFill>
                  <a:schemeClr val="tx1">
                    <a:lumMod val="65000"/>
                    <a:lumOff val="35000"/>
                  </a:schemeClr>
                </a:solidFill>
                <a:latin typeface="+mn-lt"/>
                <a:ea typeface="Tahoma" pitchFamily="34" charset="0"/>
                <a:cs typeface="Tahoma" pitchFamily="34" charset="0"/>
              </a:rPr>
              <a:t>were linked to children’s ages: </a:t>
            </a:r>
          </a:p>
          <a:p>
            <a:r>
              <a:rPr lang="en-GB" b="1" dirty="0" smtClean="0">
                <a:solidFill>
                  <a:schemeClr val="tx1">
                    <a:lumMod val="65000"/>
                    <a:lumOff val="35000"/>
                  </a:schemeClr>
                </a:solidFill>
                <a:latin typeface="+mn-lt"/>
                <a:ea typeface="Tahoma" pitchFamily="34" charset="0"/>
                <a:cs typeface="Tahoma" pitchFamily="34" charset="0"/>
              </a:rPr>
              <a:t>Key </a:t>
            </a:r>
            <a:r>
              <a:rPr lang="en-GB" b="1" dirty="0">
                <a:solidFill>
                  <a:schemeClr val="tx1">
                    <a:lumMod val="65000"/>
                    <a:lumOff val="35000"/>
                  </a:schemeClr>
                </a:solidFill>
                <a:latin typeface="+mn-lt"/>
                <a:ea typeface="Tahoma" pitchFamily="34" charset="0"/>
                <a:cs typeface="Tahoma" pitchFamily="34" charset="0"/>
              </a:rPr>
              <a:t>Stage 1 </a:t>
            </a:r>
            <a:r>
              <a:rPr lang="en-GB" dirty="0">
                <a:solidFill>
                  <a:schemeClr val="tx1">
                    <a:lumMod val="65000"/>
                    <a:lumOff val="35000"/>
                  </a:schemeClr>
                </a:solidFill>
                <a:latin typeface="+mn-lt"/>
                <a:ea typeface="Tahoma" pitchFamily="34" charset="0"/>
                <a:cs typeface="Tahoma" pitchFamily="34" charset="0"/>
              </a:rPr>
              <a:t>as ages 5-7, </a:t>
            </a:r>
            <a:endParaRPr lang="en-GB" dirty="0" smtClean="0">
              <a:solidFill>
                <a:schemeClr val="tx1">
                  <a:lumMod val="65000"/>
                  <a:lumOff val="35000"/>
                </a:schemeClr>
              </a:solidFill>
              <a:latin typeface="+mn-lt"/>
              <a:ea typeface="Tahoma" pitchFamily="34" charset="0"/>
              <a:cs typeface="Tahoma" pitchFamily="34" charset="0"/>
            </a:endParaRPr>
          </a:p>
          <a:p>
            <a:r>
              <a:rPr lang="en-GB" b="1" dirty="0" smtClean="0">
                <a:solidFill>
                  <a:schemeClr val="tx1">
                    <a:lumMod val="65000"/>
                    <a:lumOff val="35000"/>
                  </a:schemeClr>
                </a:solidFill>
                <a:latin typeface="+mn-lt"/>
                <a:ea typeface="Tahoma" pitchFamily="34" charset="0"/>
                <a:cs typeface="Tahoma" pitchFamily="34" charset="0"/>
              </a:rPr>
              <a:t>Key </a:t>
            </a:r>
            <a:r>
              <a:rPr lang="en-GB" b="1" dirty="0">
                <a:solidFill>
                  <a:schemeClr val="tx1">
                    <a:lumMod val="65000"/>
                    <a:lumOff val="35000"/>
                  </a:schemeClr>
                </a:solidFill>
                <a:latin typeface="+mn-lt"/>
                <a:ea typeface="Tahoma" pitchFamily="34" charset="0"/>
                <a:cs typeface="Tahoma" pitchFamily="34" charset="0"/>
              </a:rPr>
              <a:t>Stage 2: </a:t>
            </a:r>
            <a:r>
              <a:rPr lang="en-GB" dirty="0">
                <a:solidFill>
                  <a:schemeClr val="tx1">
                    <a:lumMod val="65000"/>
                    <a:lumOff val="35000"/>
                  </a:schemeClr>
                </a:solidFill>
                <a:latin typeface="+mn-lt"/>
                <a:ea typeface="Tahoma" pitchFamily="34" charset="0"/>
                <a:cs typeface="Tahoma" pitchFamily="34" charset="0"/>
              </a:rPr>
              <a:t>ages 8-11, </a:t>
            </a:r>
            <a:endParaRPr lang="en-GB" dirty="0" smtClean="0">
              <a:solidFill>
                <a:schemeClr val="tx1">
                  <a:lumMod val="65000"/>
                  <a:lumOff val="35000"/>
                </a:schemeClr>
              </a:solidFill>
              <a:latin typeface="+mn-lt"/>
              <a:ea typeface="Tahoma" pitchFamily="34" charset="0"/>
              <a:cs typeface="Tahoma" pitchFamily="34" charset="0"/>
            </a:endParaRPr>
          </a:p>
          <a:p>
            <a:r>
              <a:rPr lang="en-GB" b="1" dirty="0" smtClean="0">
                <a:solidFill>
                  <a:schemeClr val="tx1">
                    <a:lumMod val="65000"/>
                    <a:lumOff val="35000"/>
                  </a:schemeClr>
                </a:solidFill>
                <a:latin typeface="+mn-lt"/>
                <a:ea typeface="Tahoma" pitchFamily="34" charset="0"/>
                <a:cs typeface="Tahoma" pitchFamily="34" charset="0"/>
              </a:rPr>
              <a:t>Key </a:t>
            </a:r>
            <a:r>
              <a:rPr lang="en-GB" b="1" dirty="0">
                <a:solidFill>
                  <a:schemeClr val="tx1">
                    <a:lumMod val="65000"/>
                    <a:lumOff val="35000"/>
                  </a:schemeClr>
                </a:solidFill>
                <a:latin typeface="+mn-lt"/>
                <a:ea typeface="Tahoma" pitchFamily="34" charset="0"/>
                <a:cs typeface="Tahoma" pitchFamily="34" charset="0"/>
              </a:rPr>
              <a:t>Stage 3: </a:t>
            </a:r>
            <a:r>
              <a:rPr lang="en-GB" dirty="0" smtClean="0">
                <a:solidFill>
                  <a:schemeClr val="tx1">
                    <a:lumMod val="65000"/>
                    <a:lumOff val="35000"/>
                  </a:schemeClr>
                </a:solidFill>
                <a:latin typeface="+mn-lt"/>
                <a:ea typeface="Tahoma" pitchFamily="34" charset="0"/>
                <a:cs typeface="Tahoma" pitchFamily="34" charset="0"/>
              </a:rPr>
              <a:t>ages 12-14</a:t>
            </a:r>
            <a:r>
              <a:rPr lang="en-GB" dirty="0">
                <a:solidFill>
                  <a:schemeClr val="tx1">
                    <a:lumMod val="65000"/>
                    <a:lumOff val="35000"/>
                  </a:schemeClr>
                </a:solidFill>
                <a:latin typeface="+mn-lt"/>
                <a:ea typeface="Tahoma" pitchFamily="34" charset="0"/>
                <a:cs typeface="Tahoma" pitchFamily="34" charset="0"/>
              </a:rPr>
              <a:t>, and </a:t>
            </a:r>
            <a:endParaRPr lang="en-GB" dirty="0" smtClean="0">
              <a:solidFill>
                <a:schemeClr val="tx1">
                  <a:lumMod val="65000"/>
                  <a:lumOff val="35000"/>
                </a:schemeClr>
              </a:solidFill>
              <a:latin typeface="+mn-lt"/>
              <a:ea typeface="Tahoma" pitchFamily="34" charset="0"/>
              <a:cs typeface="Tahoma" pitchFamily="34" charset="0"/>
            </a:endParaRPr>
          </a:p>
          <a:p>
            <a:r>
              <a:rPr lang="en-GB" b="1" dirty="0" smtClean="0">
                <a:solidFill>
                  <a:schemeClr val="tx1">
                    <a:lumMod val="65000"/>
                    <a:lumOff val="35000"/>
                  </a:schemeClr>
                </a:solidFill>
                <a:latin typeface="+mn-lt"/>
                <a:ea typeface="Tahoma" pitchFamily="34" charset="0"/>
                <a:cs typeface="Tahoma" pitchFamily="34" charset="0"/>
              </a:rPr>
              <a:t>Key </a:t>
            </a:r>
            <a:r>
              <a:rPr lang="en-GB" b="1" dirty="0">
                <a:solidFill>
                  <a:schemeClr val="tx1">
                    <a:lumMod val="65000"/>
                    <a:lumOff val="35000"/>
                  </a:schemeClr>
                </a:solidFill>
                <a:latin typeface="+mn-lt"/>
                <a:ea typeface="Tahoma" pitchFamily="34" charset="0"/>
                <a:cs typeface="Tahoma" pitchFamily="34" charset="0"/>
              </a:rPr>
              <a:t>Stage 4: </a:t>
            </a:r>
            <a:r>
              <a:rPr lang="en-GB" dirty="0" smtClean="0">
                <a:solidFill>
                  <a:schemeClr val="tx1">
                    <a:lumMod val="65000"/>
                    <a:lumOff val="35000"/>
                  </a:schemeClr>
                </a:solidFill>
                <a:latin typeface="+mn-lt"/>
                <a:ea typeface="Tahoma" pitchFamily="34" charset="0"/>
                <a:cs typeface="Tahoma" pitchFamily="34" charset="0"/>
              </a:rPr>
              <a:t>ages 15-16 </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63</a:t>
            </a:fld>
            <a:endParaRPr lang="en-US" dirty="0"/>
          </a:p>
        </p:txBody>
      </p:sp>
    </p:spTree>
    <p:extLst>
      <p:ext uri="{BB962C8B-B14F-4D97-AF65-F5344CB8AC3E}">
        <p14:creationId xmlns:p14="http://schemas.microsoft.com/office/powerpoint/2010/main" val="33119752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solidFill>
                  <a:schemeClr val="accent2">
                    <a:lumMod val="75000"/>
                  </a:schemeClr>
                </a:solidFill>
                <a:latin typeface="+mn-lt"/>
              </a:rPr>
              <a:t>Religious Education</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251520" y="1628800"/>
            <a:ext cx="8771362" cy="3404592"/>
          </a:xfrm>
        </p:spPr>
        <p:txBody>
          <a:bodyPr>
            <a:noAutofit/>
          </a:bodyPr>
          <a:lstStyle/>
          <a:p>
            <a:pPr marL="0" indent="0" algn="ctr">
              <a:spcBef>
                <a:spcPts val="0"/>
              </a:spcBef>
              <a:buNone/>
            </a:pPr>
            <a:r>
              <a:rPr lang="en-GB" sz="3600" b="1" dirty="0" smtClean="0">
                <a:solidFill>
                  <a:schemeClr val="tx1">
                    <a:lumMod val="65000"/>
                    <a:lumOff val="35000"/>
                  </a:schemeClr>
                </a:solidFill>
                <a:latin typeface="+mn-lt"/>
                <a:ea typeface="Tahoma" pitchFamily="34" charset="0"/>
                <a:cs typeface="Tahoma" pitchFamily="34" charset="0"/>
              </a:rPr>
              <a:t>Assemblies</a:t>
            </a:r>
          </a:p>
          <a:p>
            <a:pPr marL="0" indent="0" algn="ctr">
              <a:spcBef>
                <a:spcPts val="0"/>
              </a:spcBef>
              <a:buNone/>
            </a:pPr>
            <a:endParaRPr lang="en-GB" sz="1600" dirty="0" smtClean="0">
              <a:solidFill>
                <a:schemeClr val="tx1">
                  <a:lumMod val="65000"/>
                  <a:lumOff val="35000"/>
                </a:schemeClr>
              </a:solidFill>
              <a:latin typeface="Tahoma" pitchFamily="34" charset="0"/>
              <a:ea typeface="Tahoma" pitchFamily="34" charset="0"/>
              <a:cs typeface="Tahoma" pitchFamily="34" charset="0"/>
            </a:endParaRPr>
          </a:p>
          <a:p>
            <a:pPr marL="0" indent="0" algn="ctr">
              <a:spcBef>
                <a:spcPts val="0"/>
              </a:spcBef>
              <a:buNone/>
            </a:pPr>
            <a:r>
              <a:rPr lang="en-GB" sz="3600" b="1" dirty="0">
                <a:solidFill>
                  <a:schemeClr val="tx1">
                    <a:lumMod val="65000"/>
                    <a:lumOff val="35000"/>
                  </a:schemeClr>
                </a:solidFill>
                <a:latin typeface="+mn-lt"/>
                <a:ea typeface="Tahoma" pitchFamily="34" charset="0"/>
                <a:cs typeface="Tahoma" pitchFamily="34" charset="0"/>
              </a:rPr>
              <a:t>E</a:t>
            </a:r>
            <a:r>
              <a:rPr lang="en-GB" sz="3600" b="1" dirty="0" smtClean="0">
                <a:solidFill>
                  <a:schemeClr val="tx1">
                    <a:lumMod val="65000"/>
                    <a:lumOff val="35000"/>
                  </a:schemeClr>
                </a:solidFill>
                <a:latin typeface="+mn-lt"/>
                <a:ea typeface="Tahoma" pitchFamily="34" charset="0"/>
                <a:cs typeface="Tahoma" pitchFamily="34" charset="0"/>
              </a:rPr>
              <a:t>very </a:t>
            </a:r>
            <a:r>
              <a:rPr lang="en-GB" sz="3600" b="1" dirty="0">
                <a:solidFill>
                  <a:schemeClr val="tx1">
                    <a:lumMod val="65000"/>
                    <a:lumOff val="35000"/>
                  </a:schemeClr>
                </a:solidFill>
                <a:latin typeface="+mn-lt"/>
                <a:ea typeface="Tahoma" pitchFamily="34" charset="0"/>
                <a:cs typeface="Tahoma" pitchFamily="34" charset="0"/>
              </a:rPr>
              <a:t>day </a:t>
            </a:r>
            <a:r>
              <a:rPr lang="en-GB" sz="3600" dirty="0">
                <a:solidFill>
                  <a:schemeClr val="tx1">
                    <a:lumMod val="65000"/>
                    <a:lumOff val="35000"/>
                  </a:schemeClr>
                </a:solidFill>
                <a:latin typeface="+mn-lt"/>
                <a:ea typeface="Tahoma" pitchFamily="34" charset="0"/>
                <a:cs typeface="Tahoma" pitchFamily="34" charset="0"/>
              </a:rPr>
              <a:t>was to begin with an 'act of collective worship' </a:t>
            </a:r>
            <a:r>
              <a:rPr lang="en-GB" sz="3600" dirty="0" smtClean="0">
                <a:solidFill>
                  <a:schemeClr val="tx1">
                    <a:lumMod val="65000"/>
                    <a:lumOff val="35000"/>
                  </a:schemeClr>
                </a:solidFill>
                <a:latin typeface="+mn-lt"/>
                <a:ea typeface="Tahoma" pitchFamily="34" charset="0"/>
                <a:cs typeface="Tahoma" pitchFamily="34" charset="0"/>
              </a:rPr>
              <a:t>, </a:t>
            </a:r>
            <a:r>
              <a:rPr lang="en-GB" sz="3600" dirty="0">
                <a:solidFill>
                  <a:schemeClr val="tx1">
                    <a:lumMod val="65000"/>
                    <a:lumOff val="35000"/>
                  </a:schemeClr>
                </a:solidFill>
                <a:latin typeface="+mn-lt"/>
                <a:ea typeface="Tahoma" pitchFamily="34" charset="0"/>
                <a:cs typeface="Tahoma" pitchFamily="34" charset="0"/>
              </a:rPr>
              <a:t>a majority of which were to be 'wholly or mainly of a </a:t>
            </a:r>
            <a:r>
              <a:rPr lang="en-GB" sz="3600" b="1" dirty="0">
                <a:solidFill>
                  <a:schemeClr val="tx1">
                    <a:lumMod val="65000"/>
                    <a:lumOff val="35000"/>
                  </a:schemeClr>
                </a:solidFill>
                <a:latin typeface="+mn-lt"/>
                <a:ea typeface="Tahoma" pitchFamily="34" charset="0"/>
                <a:cs typeface="Tahoma" pitchFamily="34" charset="0"/>
              </a:rPr>
              <a:t>broadly Christian character</a:t>
            </a:r>
            <a:r>
              <a:rPr lang="en-GB" sz="3600" dirty="0" smtClean="0">
                <a:solidFill>
                  <a:schemeClr val="tx1">
                    <a:lumMod val="65000"/>
                    <a:lumOff val="35000"/>
                  </a:schemeClr>
                </a:solidFill>
                <a:latin typeface="+mn-lt"/>
                <a:ea typeface="Tahoma" pitchFamily="34" charset="0"/>
                <a:cs typeface="Tahoma" pitchFamily="34" charset="0"/>
              </a:rPr>
              <a:t>'. </a:t>
            </a: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64</a:t>
            </a:fld>
            <a:endParaRPr lang="en-US" dirty="0"/>
          </a:p>
        </p:txBody>
      </p:sp>
    </p:spTree>
    <p:extLst>
      <p:ext uri="{BB962C8B-B14F-4D97-AF65-F5344CB8AC3E}">
        <p14:creationId xmlns:p14="http://schemas.microsoft.com/office/powerpoint/2010/main" val="42471527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solidFill>
                  <a:schemeClr val="accent2">
                    <a:lumMod val="75000"/>
                  </a:schemeClr>
                </a:solidFill>
                <a:latin typeface="+mn-lt"/>
              </a:rPr>
              <a:t>Religious Education Curriculum</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323528" y="1340768"/>
            <a:ext cx="8683680" cy="3384376"/>
          </a:xfrm>
        </p:spPr>
        <p:txBody>
          <a:bodyPr>
            <a:normAutofit/>
          </a:bodyPr>
          <a:lstStyle/>
          <a:p>
            <a:pPr marL="0" indent="0">
              <a:spcBef>
                <a:spcPts val="0"/>
              </a:spcBef>
              <a:buNone/>
            </a:pPr>
            <a:endParaRPr lang="en-GB" dirty="0">
              <a:latin typeface="+mn-lt"/>
              <a:ea typeface="Tahoma" pitchFamily="34" charset="0"/>
              <a:cs typeface="Tahoma" pitchFamily="34" charset="0"/>
            </a:endParaRPr>
          </a:p>
          <a:p>
            <a:pPr marL="0" indent="0">
              <a:spcBef>
                <a:spcPts val="0"/>
              </a:spcBef>
              <a:buNone/>
            </a:pPr>
            <a:r>
              <a:rPr lang="en-GB" dirty="0">
                <a:solidFill>
                  <a:schemeClr val="tx1">
                    <a:lumMod val="65000"/>
                    <a:lumOff val="35000"/>
                  </a:schemeClr>
                </a:solidFill>
                <a:latin typeface="+mn-lt"/>
                <a:ea typeface="Tahoma" pitchFamily="34" charset="0"/>
                <a:cs typeface="Tahoma" pitchFamily="34" charset="0"/>
              </a:rPr>
              <a:t>Agreed Syllabuses for Religious Education should 'reflect the fact that the religious traditions in Great Britain are </a:t>
            </a:r>
            <a:r>
              <a:rPr lang="en-GB" b="1" dirty="0" smtClean="0">
                <a:solidFill>
                  <a:schemeClr val="tx1">
                    <a:lumMod val="65000"/>
                    <a:lumOff val="35000"/>
                  </a:schemeClr>
                </a:solidFill>
                <a:latin typeface="+mn-lt"/>
                <a:ea typeface="Tahoma" pitchFamily="34" charset="0"/>
                <a:cs typeface="Tahoma" pitchFamily="34" charset="0"/>
              </a:rPr>
              <a:t>mainly Christian</a:t>
            </a:r>
            <a:r>
              <a:rPr lang="en-GB" dirty="0" smtClean="0">
                <a:solidFill>
                  <a:schemeClr val="tx1">
                    <a:lumMod val="65000"/>
                    <a:lumOff val="35000"/>
                  </a:schemeClr>
                </a:solidFill>
                <a:latin typeface="+mn-lt"/>
                <a:ea typeface="Tahoma" pitchFamily="34" charset="0"/>
                <a:cs typeface="Tahoma" pitchFamily="34" charset="0"/>
              </a:rPr>
              <a:t>,</a:t>
            </a:r>
            <a:r>
              <a:rPr lang="en-GB" b="1" dirty="0" smtClean="0">
                <a:solidFill>
                  <a:schemeClr val="tx1">
                    <a:lumMod val="65000"/>
                    <a:lumOff val="35000"/>
                  </a:schemeClr>
                </a:solidFill>
                <a:latin typeface="+mn-lt"/>
                <a:ea typeface="Tahoma" pitchFamily="34" charset="0"/>
                <a:cs typeface="Tahoma" pitchFamily="34" charset="0"/>
              </a:rPr>
              <a:t> </a:t>
            </a:r>
            <a:r>
              <a:rPr lang="en-GB" dirty="0">
                <a:solidFill>
                  <a:schemeClr val="tx1">
                    <a:lumMod val="65000"/>
                    <a:lumOff val="35000"/>
                  </a:schemeClr>
                </a:solidFill>
                <a:latin typeface="+mn-lt"/>
                <a:ea typeface="Tahoma" pitchFamily="34" charset="0"/>
                <a:cs typeface="Tahoma" pitchFamily="34" charset="0"/>
              </a:rPr>
              <a:t>whilst taking account of the teaching and practices of the other principal religions represented in Great Britain‘. </a:t>
            </a:r>
          </a:p>
          <a:p>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65</a:t>
            </a:fld>
            <a:endParaRPr lang="en-US" dirty="0"/>
          </a:p>
        </p:txBody>
      </p:sp>
    </p:spTree>
    <p:extLst>
      <p:ext uri="{BB962C8B-B14F-4D97-AF65-F5344CB8AC3E}">
        <p14:creationId xmlns:p14="http://schemas.microsoft.com/office/powerpoint/2010/main" val="30816222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4400" dirty="0" smtClean="0">
                <a:solidFill>
                  <a:schemeClr val="accent2">
                    <a:lumMod val="75000"/>
                  </a:schemeClr>
                </a:solidFill>
                <a:latin typeface="+mn-lt"/>
              </a:rPr>
              <a:t>Who wrote the National Curriculum?</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323528" y="1196752"/>
            <a:ext cx="8568952" cy="3888432"/>
          </a:xfrm>
        </p:spPr>
        <p:txBody>
          <a:bodyPr>
            <a:noAutofit/>
          </a:bodyPr>
          <a:lstStyle/>
          <a:p>
            <a:pPr marL="0" indent="0">
              <a:buNone/>
            </a:pPr>
            <a:r>
              <a:rPr lang="en-GB" sz="3600" dirty="0">
                <a:solidFill>
                  <a:schemeClr val="tx1">
                    <a:lumMod val="65000"/>
                    <a:lumOff val="35000"/>
                  </a:schemeClr>
                </a:solidFill>
                <a:latin typeface="+mn-lt"/>
                <a:ea typeface="Tahoma" pitchFamily="34" charset="0"/>
                <a:cs typeface="Tahoma" pitchFamily="34" charset="0"/>
              </a:rPr>
              <a:t>The National Curriculum </a:t>
            </a:r>
            <a:r>
              <a:rPr lang="en-GB" sz="3600" dirty="0" smtClean="0">
                <a:solidFill>
                  <a:schemeClr val="tx1">
                    <a:lumMod val="65000"/>
                    <a:lumOff val="35000"/>
                  </a:schemeClr>
                </a:solidFill>
                <a:latin typeface="+mn-lt"/>
                <a:ea typeface="Tahoma" pitchFamily="34" charset="0"/>
                <a:cs typeface="Tahoma" pitchFamily="34" charset="0"/>
              </a:rPr>
              <a:t>was </a:t>
            </a:r>
            <a:r>
              <a:rPr lang="en-GB" sz="3600" dirty="0">
                <a:solidFill>
                  <a:schemeClr val="tx1">
                    <a:lumMod val="65000"/>
                    <a:lumOff val="35000"/>
                  </a:schemeClr>
                </a:solidFill>
                <a:latin typeface="+mn-lt"/>
                <a:ea typeface="Tahoma" pitchFamily="34" charset="0"/>
                <a:cs typeface="Tahoma" pitchFamily="34" charset="0"/>
              </a:rPr>
              <a:t>written by a government </a:t>
            </a:r>
            <a:r>
              <a:rPr lang="en-GB" sz="3600" b="1" dirty="0" err="1">
                <a:solidFill>
                  <a:schemeClr val="tx1">
                    <a:lumMod val="65000"/>
                    <a:lumOff val="35000"/>
                  </a:schemeClr>
                </a:solidFill>
                <a:latin typeface="+mn-lt"/>
                <a:ea typeface="Tahoma" pitchFamily="34" charset="0"/>
                <a:cs typeface="Tahoma" pitchFamily="34" charset="0"/>
              </a:rPr>
              <a:t>quango</a:t>
            </a:r>
            <a:r>
              <a:rPr lang="en-GB" sz="3600" dirty="0">
                <a:solidFill>
                  <a:schemeClr val="tx1">
                    <a:lumMod val="65000"/>
                    <a:lumOff val="35000"/>
                  </a:schemeClr>
                </a:solidFill>
                <a:latin typeface="+mn-lt"/>
                <a:ea typeface="Tahoma" pitchFamily="34" charset="0"/>
                <a:cs typeface="Tahoma" pitchFamily="34" charset="0"/>
              </a:rPr>
              <a:t>: teachers had virtually no say in its design or </a:t>
            </a:r>
            <a:r>
              <a:rPr lang="en-GB" sz="3600" dirty="0" smtClean="0">
                <a:solidFill>
                  <a:schemeClr val="tx1">
                    <a:lumMod val="65000"/>
                    <a:lumOff val="35000"/>
                  </a:schemeClr>
                </a:solidFill>
                <a:latin typeface="+mn-lt"/>
                <a:ea typeface="Tahoma" pitchFamily="34" charset="0"/>
                <a:cs typeface="Tahoma" pitchFamily="34" charset="0"/>
              </a:rPr>
              <a:t>construction! </a:t>
            </a:r>
            <a:r>
              <a:rPr lang="en-GB" sz="3600" dirty="0">
                <a:solidFill>
                  <a:schemeClr val="tx1">
                    <a:lumMod val="65000"/>
                    <a:lumOff val="35000"/>
                  </a:schemeClr>
                </a:solidFill>
                <a:latin typeface="+mn-lt"/>
                <a:ea typeface="Tahoma" pitchFamily="34" charset="0"/>
                <a:cs typeface="Tahoma" pitchFamily="34" charset="0"/>
              </a:rPr>
              <a:t>It was almost entirely content-based. </a:t>
            </a:r>
            <a:endParaRPr lang="en-GB" sz="3600" dirty="0" smtClean="0">
              <a:solidFill>
                <a:schemeClr val="tx1">
                  <a:lumMod val="65000"/>
                  <a:lumOff val="35000"/>
                </a:schemeClr>
              </a:solidFill>
              <a:latin typeface="+mn-lt"/>
              <a:ea typeface="Tahoma" pitchFamily="34" charset="0"/>
              <a:cs typeface="Tahoma" pitchFamily="34" charset="0"/>
            </a:endParaRPr>
          </a:p>
          <a:p>
            <a:pPr marL="0" indent="0">
              <a:buNone/>
            </a:pPr>
            <a:r>
              <a:rPr lang="en-GB" sz="3600" dirty="0" smtClean="0">
                <a:solidFill>
                  <a:schemeClr val="tx1">
                    <a:lumMod val="65000"/>
                    <a:lumOff val="35000"/>
                  </a:schemeClr>
                </a:solidFill>
                <a:latin typeface="+mn-lt"/>
                <a:ea typeface="Tahoma" pitchFamily="34" charset="0"/>
                <a:cs typeface="Tahoma" pitchFamily="34" charset="0"/>
              </a:rPr>
              <a:t>(</a:t>
            </a:r>
            <a:r>
              <a:rPr lang="en-GB" sz="3600" i="1" dirty="0" err="1" smtClean="0">
                <a:solidFill>
                  <a:schemeClr val="tx1">
                    <a:lumMod val="65000"/>
                    <a:lumOff val="35000"/>
                  </a:schemeClr>
                </a:solidFill>
                <a:latin typeface="+mn-lt"/>
                <a:ea typeface="Tahoma" pitchFamily="34" charset="0"/>
                <a:cs typeface="Tahoma" pitchFamily="34" charset="0"/>
              </a:rPr>
              <a:t>quango</a:t>
            </a:r>
            <a:r>
              <a:rPr lang="en-GB" sz="3600" i="1" dirty="0" smtClean="0">
                <a:solidFill>
                  <a:schemeClr val="tx1">
                    <a:lumMod val="65000"/>
                    <a:lumOff val="35000"/>
                  </a:schemeClr>
                </a:solidFill>
                <a:latin typeface="+mn-lt"/>
                <a:ea typeface="Tahoma" pitchFamily="34" charset="0"/>
                <a:cs typeface="Tahoma" pitchFamily="34" charset="0"/>
              </a:rPr>
              <a:t> - </a:t>
            </a:r>
            <a:r>
              <a:rPr lang="en-GB" b="1" dirty="0">
                <a:latin typeface="+mn-lt"/>
                <a:ea typeface="Tahoma" pitchFamily="34" charset="0"/>
                <a:cs typeface="Tahoma" pitchFamily="34" charset="0"/>
              </a:rPr>
              <a:t>qu</a:t>
            </a:r>
            <a:r>
              <a:rPr lang="en-GB" dirty="0">
                <a:latin typeface="+mn-lt"/>
                <a:ea typeface="Tahoma" pitchFamily="34" charset="0"/>
                <a:cs typeface="Tahoma" pitchFamily="34" charset="0"/>
              </a:rPr>
              <a:t>asi-</a:t>
            </a:r>
            <a:r>
              <a:rPr lang="en-GB" b="1" dirty="0">
                <a:latin typeface="+mn-lt"/>
                <a:ea typeface="Tahoma" pitchFamily="34" charset="0"/>
                <a:cs typeface="Tahoma" pitchFamily="34" charset="0"/>
              </a:rPr>
              <a:t>a</a:t>
            </a:r>
            <a:r>
              <a:rPr lang="en-GB" dirty="0">
                <a:latin typeface="+mn-lt"/>
                <a:ea typeface="Tahoma" pitchFamily="34" charset="0"/>
                <a:cs typeface="Tahoma" pitchFamily="34" charset="0"/>
              </a:rPr>
              <a:t>utonomous </a:t>
            </a:r>
            <a:r>
              <a:rPr lang="en-GB" b="1" dirty="0">
                <a:latin typeface="+mn-lt"/>
                <a:ea typeface="Tahoma" pitchFamily="34" charset="0"/>
                <a:cs typeface="Tahoma" pitchFamily="34" charset="0"/>
              </a:rPr>
              <a:t>n</a:t>
            </a:r>
            <a:r>
              <a:rPr lang="en-GB" dirty="0">
                <a:latin typeface="+mn-lt"/>
                <a:ea typeface="Tahoma" pitchFamily="34" charset="0"/>
                <a:cs typeface="Tahoma" pitchFamily="34" charset="0"/>
              </a:rPr>
              <a:t>on-</a:t>
            </a:r>
            <a:r>
              <a:rPr lang="en-GB" b="1" dirty="0">
                <a:latin typeface="+mn-lt"/>
                <a:ea typeface="Tahoma" pitchFamily="34" charset="0"/>
                <a:cs typeface="Tahoma" pitchFamily="34" charset="0"/>
              </a:rPr>
              <a:t>g</a:t>
            </a:r>
            <a:r>
              <a:rPr lang="en-GB" dirty="0">
                <a:latin typeface="+mn-lt"/>
                <a:ea typeface="Tahoma" pitchFamily="34" charset="0"/>
                <a:cs typeface="Tahoma" pitchFamily="34" charset="0"/>
              </a:rPr>
              <a:t>overnmental </a:t>
            </a:r>
            <a:r>
              <a:rPr lang="en-GB" b="1" dirty="0" smtClean="0">
                <a:latin typeface="+mn-lt"/>
                <a:ea typeface="Tahoma" pitchFamily="34" charset="0"/>
                <a:cs typeface="Tahoma" pitchFamily="34" charset="0"/>
              </a:rPr>
              <a:t>o</a:t>
            </a:r>
            <a:r>
              <a:rPr lang="en-GB" dirty="0" smtClean="0">
                <a:latin typeface="+mn-lt"/>
                <a:ea typeface="Tahoma" pitchFamily="34" charset="0"/>
                <a:cs typeface="Tahoma" pitchFamily="34" charset="0"/>
              </a:rPr>
              <a:t>rganisation)</a:t>
            </a:r>
            <a:endParaRPr lang="en-GB" i="1"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66</a:t>
            </a:fld>
            <a:endParaRPr lang="en-US" dirty="0"/>
          </a:p>
        </p:txBody>
      </p:sp>
    </p:spTree>
    <p:extLst>
      <p:ext uri="{BB962C8B-B14F-4D97-AF65-F5344CB8AC3E}">
        <p14:creationId xmlns:p14="http://schemas.microsoft.com/office/powerpoint/2010/main" val="31990077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27"/>
            <a:ext cx="9144000" cy="1143000"/>
          </a:xfrm>
        </p:spPr>
        <p:txBody>
          <a:bodyPr>
            <a:normAutofit/>
          </a:bodyPr>
          <a:lstStyle/>
          <a:p>
            <a:r>
              <a:rPr lang="en-GB" sz="4400" dirty="0" smtClean="0">
                <a:solidFill>
                  <a:schemeClr val="accent2">
                    <a:lumMod val="75000"/>
                  </a:schemeClr>
                </a:solidFill>
                <a:latin typeface="+mn-lt"/>
              </a:rPr>
              <a:t>Problems created by the NC</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395536" y="980728"/>
            <a:ext cx="8672264" cy="4124672"/>
          </a:xfrm>
        </p:spPr>
        <p:txBody>
          <a:bodyPr>
            <a:normAutofit fontScale="92500" lnSpcReduction="10000"/>
          </a:bodyPr>
          <a:lstStyle/>
          <a:p>
            <a:pPr marL="0" indent="0">
              <a:buNone/>
            </a:pPr>
            <a:r>
              <a:rPr lang="en-GB" dirty="0">
                <a:solidFill>
                  <a:schemeClr val="tx1">
                    <a:lumMod val="65000"/>
                    <a:lumOff val="35000"/>
                  </a:schemeClr>
                </a:solidFill>
                <a:latin typeface="+mn-lt"/>
                <a:ea typeface="Tahoma" pitchFamily="34" charset="0"/>
                <a:cs typeface="Tahoma" pitchFamily="34" charset="0"/>
              </a:rPr>
              <a:t>It was huge and therefore unmanageable, especially at the primary </a:t>
            </a:r>
            <a:r>
              <a:rPr lang="en-GB" dirty="0" smtClean="0">
                <a:solidFill>
                  <a:schemeClr val="tx1">
                    <a:lumMod val="65000"/>
                    <a:lumOff val="35000"/>
                  </a:schemeClr>
                </a:solidFill>
                <a:latin typeface="+mn-lt"/>
                <a:ea typeface="Tahoma" pitchFamily="34" charset="0"/>
                <a:cs typeface="Tahoma" pitchFamily="34" charset="0"/>
              </a:rPr>
              <a:t>level</a:t>
            </a:r>
            <a:r>
              <a:rPr lang="en-GB" dirty="0">
                <a:solidFill>
                  <a:schemeClr val="tx1">
                    <a:lumMod val="65000"/>
                    <a:lumOff val="35000"/>
                  </a:schemeClr>
                </a:solidFill>
                <a:latin typeface="+mn-lt"/>
                <a:ea typeface="Tahoma" pitchFamily="34" charset="0"/>
                <a:cs typeface="Tahoma" pitchFamily="34" charset="0"/>
              </a:rPr>
              <a:t> </a:t>
            </a:r>
            <a:r>
              <a:rPr lang="en-GB" dirty="0" smtClean="0">
                <a:solidFill>
                  <a:schemeClr val="tx1">
                    <a:lumMod val="65000"/>
                    <a:lumOff val="35000"/>
                  </a:schemeClr>
                </a:solidFill>
                <a:latin typeface="+mn-lt"/>
                <a:ea typeface="Tahoma" pitchFamily="34" charset="0"/>
                <a:cs typeface="Tahoma" pitchFamily="34" charset="0"/>
              </a:rPr>
              <a:t>- </a:t>
            </a:r>
            <a:r>
              <a:rPr lang="en-GB" dirty="0">
                <a:solidFill>
                  <a:schemeClr val="tx1">
                    <a:lumMod val="65000"/>
                    <a:lumOff val="35000"/>
                  </a:schemeClr>
                </a:solidFill>
                <a:latin typeface="+mn-lt"/>
                <a:ea typeface="Tahoma" pitchFamily="34" charset="0"/>
                <a:cs typeface="Tahoma" pitchFamily="34" charset="0"/>
              </a:rPr>
              <a:t>its introduction resulted in a significant drop in reading standards</a:t>
            </a:r>
            <a:r>
              <a:rPr lang="en-GB" dirty="0" smtClean="0">
                <a:solidFill>
                  <a:schemeClr val="tx1">
                    <a:lumMod val="65000"/>
                    <a:lumOff val="35000"/>
                  </a:schemeClr>
                </a:solidFill>
                <a:latin typeface="+mn-lt"/>
                <a:ea typeface="Tahoma" pitchFamily="34" charset="0"/>
                <a:cs typeface="Tahoma" pitchFamily="34" charset="0"/>
              </a:rPr>
              <a:t>.</a:t>
            </a:r>
          </a:p>
          <a:p>
            <a:pPr marL="0" indent="0">
              <a:buNone/>
            </a:pPr>
            <a:r>
              <a:rPr lang="en-GB" dirty="0" smtClean="0">
                <a:solidFill>
                  <a:schemeClr val="tx1">
                    <a:lumMod val="65000"/>
                    <a:lumOff val="35000"/>
                  </a:schemeClr>
                </a:solidFill>
                <a:latin typeface="+mn-lt"/>
                <a:ea typeface="Tahoma" pitchFamily="34" charset="0"/>
                <a:cs typeface="Tahoma" pitchFamily="34" charset="0"/>
              </a:rPr>
              <a:t>It </a:t>
            </a:r>
            <a:r>
              <a:rPr lang="en-GB" dirty="0">
                <a:solidFill>
                  <a:schemeClr val="tx1">
                    <a:lumMod val="65000"/>
                    <a:lumOff val="35000"/>
                  </a:schemeClr>
                </a:solidFill>
                <a:latin typeface="+mn-lt"/>
                <a:ea typeface="Tahoma" pitchFamily="34" charset="0"/>
                <a:cs typeface="Tahoma" pitchFamily="34" charset="0"/>
              </a:rPr>
              <a:t>divided the curriculum up into discrete subjects, making integrated 'topic' and 'project' work difficult if not impossible. P</a:t>
            </a:r>
            <a:r>
              <a:rPr lang="en-GB" dirty="0" smtClean="0">
                <a:solidFill>
                  <a:schemeClr val="tx1">
                    <a:lumMod val="65000"/>
                    <a:lumOff val="35000"/>
                  </a:schemeClr>
                </a:solidFill>
                <a:latin typeface="+mn-lt"/>
                <a:ea typeface="Tahoma" pitchFamily="34" charset="0"/>
                <a:cs typeface="Tahoma" pitchFamily="34" charset="0"/>
              </a:rPr>
              <a:t>erhaps </a:t>
            </a:r>
            <a:r>
              <a:rPr lang="en-GB" dirty="0">
                <a:solidFill>
                  <a:schemeClr val="tx1">
                    <a:lumMod val="65000"/>
                    <a:lumOff val="35000"/>
                  </a:schemeClr>
                </a:solidFill>
                <a:latin typeface="+mn-lt"/>
                <a:ea typeface="Tahoma" pitchFamily="34" charset="0"/>
                <a:cs typeface="Tahoma" pitchFamily="34" charset="0"/>
              </a:rPr>
              <a:t>the most damaging outcome </a:t>
            </a:r>
            <a:r>
              <a:rPr lang="en-GB" dirty="0" smtClean="0">
                <a:solidFill>
                  <a:schemeClr val="tx1">
                    <a:lumMod val="65000"/>
                    <a:lumOff val="35000"/>
                  </a:schemeClr>
                </a:solidFill>
                <a:latin typeface="+mn-lt"/>
                <a:ea typeface="Tahoma" pitchFamily="34" charset="0"/>
                <a:cs typeface="Tahoma" pitchFamily="34" charset="0"/>
              </a:rPr>
              <a:t>- it </a:t>
            </a:r>
            <a:r>
              <a:rPr lang="en-GB" dirty="0">
                <a:solidFill>
                  <a:schemeClr val="tx1">
                    <a:lumMod val="65000"/>
                    <a:lumOff val="35000"/>
                  </a:schemeClr>
                </a:solidFill>
                <a:latin typeface="+mn-lt"/>
                <a:ea typeface="Tahoma" pitchFamily="34" charset="0"/>
                <a:cs typeface="Tahoma" pitchFamily="34" charset="0"/>
              </a:rPr>
              <a:t>prevented teachers and schools from being curriculum innovators and demoted them to curriculum 'deliverers'. </a:t>
            </a:r>
          </a:p>
          <a:p>
            <a:pPr marL="0" indent="0">
              <a:buNone/>
            </a:pPr>
            <a:endParaRPr lang="en-GB" dirty="0">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67</a:t>
            </a:fld>
            <a:endParaRPr lang="en-US" dirty="0"/>
          </a:p>
        </p:txBody>
      </p:sp>
    </p:spTree>
    <p:extLst>
      <p:ext uri="{BB962C8B-B14F-4D97-AF65-F5344CB8AC3E}">
        <p14:creationId xmlns:p14="http://schemas.microsoft.com/office/powerpoint/2010/main" val="13381863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0" y="0"/>
            <a:ext cx="9137770" cy="1143000"/>
          </a:xfrm>
        </p:spPr>
        <p:txBody>
          <a:bodyPr>
            <a:normAutofit/>
          </a:bodyPr>
          <a:lstStyle/>
          <a:p>
            <a:r>
              <a:rPr lang="en-GB" sz="4400" dirty="0" smtClean="0">
                <a:solidFill>
                  <a:schemeClr val="accent2">
                    <a:lumMod val="75000"/>
                  </a:schemeClr>
                </a:solidFill>
                <a:latin typeface="+mn-lt"/>
              </a:rPr>
              <a:t>Changes</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327720" y="1268760"/>
            <a:ext cx="8816280" cy="3888432"/>
          </a:xfrm>
        </p:spPr>
        <p:txBody>
          <a:bodyPr>
            <a:noAutofit/>
          </a:bodyPr>
          <a:lstStyle/>
          <a:p>
            <a:pPr marL="0" indent="0">
              <a:spcBef>
                <a:spcPts val="0"/>
              </a:spcBef>
              <a:buNone/>
            </a:pPr>
            <a:r>
              <a:rPr lang="en-GB" sz="3000" dirty="0" smtClean="0">
                <a:solidFill>
                  <a:schemeClr val="tx1">
                    <a:lumMod val="65000"/>
                    <a:lumOff val="35000"/>
                  </a:schemeClr>
                </a:solidFill>
                <a:latin typeface="+mn-lt"/>
                <a:ea typeface="Tahoma" pitchFamily="34" charset="0"/>
                <a:cs typeface="Tahoma" pitchFamily="34" charset="0"/>
              </a:rPr>
              <a:t>Redesign of </a:t>
            </a:r>
            <a:r>
              <a:rPr lang="en-GB" sz="3000" dirty="0">
                <a:solidFill>
                  <a:schemeClr val="tx1">
                    <a:lumMod val="65000"/>
                    <a:lumOff val="35000"/>
                  </a:schemeClr>
                </a:solidFill>
                <a:latin typeface="+mn-lt"/>
                <a:ea typeface="Tahoma" pitchFamily="34" charset="0"/>
                <a:cs typeface="Tahoma" pitchFamily="34" charset="0"/>
              </a:rPr>
              <a:t>the </a:t>
            </a:r>
            <a:r>
              <a:rPr lang="en-GB" sz="3000" dirty="0" smtClean="0">
                <a:solidFill>
                  <a:schemeClr val="tx1">
                    <a:lumMod val="65000"/>
                    <a:lumOff val="35000"/>
                  </a:schemeClr>
                </a:solidFill>
                <a:latin typeface="+mn-lt"/>
                <a:ea typeface="Tahoma" pitchFamily="34" charset="0"/>
                <a:cs typeface="Tahoma" pitchFamily="34" charset="0"/>
              </a:rPr>
              <a:t>National Curriculum reduced the amount </a:t>
            </a:r>
            <a:r>
              <a:rPr lang="en-GB" sz="3000" dirty="0">
                <a:solidFill>
                  <a:schemeClr val="tx1">
                    <a:lumMod val="65000"/>
                    <a:lumOff val="35000"/>
                  </a:schemeClr>
                </a:solidFill>
                <a:latin typeface="+mn-lt"/>
                <a:ea typeface="Tahoma" pitchFamily="34" charset="0"/>
                <a:cs typeface="Tahoma" pitchFamily="34" charset="0"/>
              </a:rPr>
              <a:t>of detail and </a:t>
            </a:r>
            <a:r>
              <a:rPr lang="en-GB" sz="3000" dirty="0" smtClean="0">
                <a:solidFill>
                  <a:schemeClr val="tx1">
                    <a:lumMod val="65000"/>
                    <a:lumOff val="35000"/>
                  </a:schemeClr>
                </a:solidFill>
                <a:latin typeface="+mn-lt"/>
                <a:ea typeface="Tahoma" pitchFamily="34" charset="0"/>
                <a:cs typeface="Tahoma" pitchFamily="34" charset="0"/>
              </a:rPr>
              <a:t>removed 'the </a:t>
            </a:r>
            <a:r>
              <a:rPr lang="en-GB" sz="3000" dirty="0">
                <a:solidFill>
                  <a:schemeClr val="tx1">
                    <a:lumMod val="65000"/>
                    <a:lumOff val="35000"/>
                  </a:schemeClr>
                </a:solidFill>
                <a:latin typeface="+mn-lt"/>
                <a:ea typeface="Tahoma" pitchFamily="34" charset="0"/>
                <a:cs typeface="Tahoma" pitchFamily="34" charset="0"/>
              </a:rPr>
              <a:t>stronger signs of the traditionalist and ethnocentric enthusiasms of the New Right'. The 1995 revision </a:t>
            </a:r>
            <a:r>
              <a:rPr lang="en-GB" sz="3000" dirty="0" smtClean="0">
                <a:solidFill>
                  <a:schemeClr val="tx1">
                    <a:lumMod val="65000"/>
                    <a:lumOff val="35000"/>
                  </a:schemeClr>
                </a:solidFill>
                <a:latin typeface="+mn-lt"/>
                <a:ea typeface="Tahoma" pitchFamily="34" charset="0"/>
                <a:cs typeface="Tahoma" pitchFamily="34" charset="0"/>
              </a:rPr>
              <a:t>'marked </a:t>
            </a:r>
            <a:r>
              <a:rPr lang="en-GB" sz="3000" dirty="0">
                <a:solidFill>
                  <a:schemeClr val="tx1">
                    <a:lumMod val="65000"/>
                    <a:lumOff val="35000"/>
                  </a:schemeClr>
                </a:solidFill>
                <a:latin typeface="+mn-lt"/>
                <a:ea typeface="Tahoma" pitchFamily="34" charset="0"/>
                <a:cs typeface="Tahoma" pitchFamily="34" charset="0"/>
              </a:rPr>
              <a:t>the end of the New Right's curricular </a:t>
            </a:r>
            <a:r>
              <a:rPr lang="en-GB" sz="3000" dirty="0" smtClean="0">
                <a:solidFill>
                  <a:schemeClr val="tx1">
                    <a:lumMod val="65000"/>
                    <a:lumOff val="35000"/>
                  </a:schemeClr>
                </a:solidFill>
                <a:latin typeface="+mn-lt"/>
                <a:ea typeface="Tahoma" pitchFamily="34" charset="0"/>
                <a:cs typeface="Tahoma" pitchFamily="34" charset="0"/>
              </a:rPr>
              <a:t>influence. </a:t>
            </a:r>
            <a:r>
              <a:rPr lang="en-GB" sz="3000" dirty="0">
                <a:solidFill>
                  <a:schemeClr val="tx1">
                    <a:lumMod val="65000"/>
                    <a:lumOff val="35000"/>
                  </a:schemeClr>
                </a:solidFill>
                <a:latin typeface="+mn-lt"/>
                <a:ea typeface="Tahoma" pitchFamily="34" charset="0"/>
                <a:cs typeface="Tahoma" pitchFamily="34" charset="0"/>
              </a:rPr>
              <a:t>I</a:t>
            </a:r>
            <a:r>
              <a:rPr lang="en-GB" sz="3000" dirty="0" smtClean="0">
                <a:solidFill>
                  <a:schemeClr val="tx1">
                    <a:lumMod val="65000"/>
                    <a:lumOff val="35000"/>
                  </a:schemeClr>
                </a:solidFill>
                <a:latin typeface="+mn-lt"/>
                <a:ea typeface="Tahoma" pitchFamily="34" charset="0"/>
                <a:cs typeface="Tahoma" pitchFamily="34" charset="0"/>
              </a:rPr>
              <a:t>t </a:t>
            </a:r>
            <a:r>
              <a:rPr lang="en-GB" sz="3000" b="1" dirty="0">
                <a:solidFill>
                  <a:schemeClr val="tx1">
                    <a:lumMod val="65000"/>
                    <a:lumOff val="35000"/>
                  </a:schemeClr>
                </a:solidFill>
                <a:latin typeface="+mn-lt"/>
                <a:ea typeface="Tahoma" pitchFamily="34" charset="0"/>
                <a:cs typeface="Tahoma" pitchFamily="34" charset="0"/>
              </a:rPr>
              <a:t>helped embed the curriculum, and its associated testing system</a:t>
            </a:r>
            <a:r>
              <a:rPr lang="en-GB" sz="3000" dirty="0">
                <a:solidFill>
                  <a:schemeClr val="tx1">
                    <a:lumMod val="65000"/>
                    <a:lumOff val="35000"/>
                  </a:schemeClr>
                </a:solidFill>
                <a:latin typeface="+mn-lt"/>
                <a:ea typeface="Tahoma" pitchFamily="34" charset="0"/>
                <a:cs typeface="Tahoma" pitchFamily="34" charset="0"/>
              </a:rPr>
              <a:t>, </a:t>
            </a:r>
            <a:r>
              <a:rPr lang="en-GB" sz="3000" dirty="0" smtClean="0">
                <a:solidFill>
                  <a:schemeClr val="tx1">
                    <a:lumMod val="65000"/>
                    <a:lumOff val="35000"/>
                  </a:schemeClr>
                </a:solidFill>
                <a:latin typeface="+mn-lt"/>
                <a:ea typeface="Tahoma" pitchFamily="34" charset="0"/>
                <a:cs typeface="Tahoma" pitchFamily="34" charset="0"/>
              </a:rPr>
              <a:t>by mutual consent at </a:t>
            </a:r>
            <a:r>
              <a:rPr lang="en-GB" sz="3000" dirty="0">
                <a:solidFill>
                  <a:schemeClr val="tx1">
                    <a:lumMod val="65000"/>
                    <a:lumOff val="35000"/>
                  </a:schemeClr>
                </a:solidFill>
                <a:latin typeface="+mn-lt"/>
                <a:ea typeface="Tahoma" pitchFamily="34" charset="0"/>
                <a:cs typeface="Tahoma" pitchFamily="34" charset="0"/>
              </a:rPr>
              <a:t>the </a:t>
            </a:r>
            <a:r>
              <a:rPr lang="en-GB" sz="3000" dirty="0" smtClean="0">
                <a:solidFill>
                  <a:schemeClr val="tx1">
                    <a:lumMod val="65000"/>
                    <a:lumOff val="35000"/>
                  </a:schemeClr>
                </a:solidFill>
                <a:latin typeface="+mn-lt"/>
                <a:ea typeface="Tahoma" pitchFamily="34" charset="0"/>
                <a:cs typeface="Tahoma" pitchFamily="34" charset="0"/>
              </a:rPr>
              <a:t>centre </a:t>
            </a:r>
            <a:r>
              <a:rPr lang="en-GB" sz="3000" dirty="0">
                <a:solidFill>
                  <a:schemeClr val="tx1">
                    <a:lumMod val="65000"/>
                    <a:lumOff val="35000"/>
                  </a:schemeClr>
                </a:solidFill>
                <a:latin typeface="+mn-lt"/>
                <a:ea typeface="Tahoma" pitchFamily="34" charset="0"/>
                <a:cs typeface="Tahoma" pitchFamily="34" charset="0"/>
              </a:rPr>
              <a:t>of English </a:t>
            </a:r>
            <a:r>
              <a:rPr lang="en-GB" sz="3000" dirty="0" smtClean="0">
                <a:solidFill>
                  <a:schemeClr val="tx1">
                    <a:lumMod val="65000"/>
                    <a:lumOff val="35000"/>
                  </a:schemeClr>
                </a:solidFill>
                <a:latin typeface="+mn-lt"/>
                <a:ea typeface="Tahoma" pitchFamily="34" charset="0"/>
                <a:cs typeface="Tahoma" pitchFamily="34" charset="0"/>
              </a:rPr>
              <a:t>schooling‘.</a:t>
            </a:r>
            <a:endParaRPr lang="en-GB" sz="3000"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b="1"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68</a:t>
            </a:fld>
            <a:endParaRPr lang="en-US" dirty="0"/>
          </a:p>
        </p:txBody>
      </p:sp>
    </p:spTree>
    <p:extLst>
      <p:ext uri="{BB962C8B-B14F-4D97-AF65-F5344CB8AC3E}">
        <p14:creationId xmlns:p14="http://schemas.microsoft.com/office/powerpoint/2010/main" val="30752147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 y="32031"/>
            <a:ext cx="8991600" cy="1143000"/>
          </a:xfrm>
        </p:spPr>
        <p:txBody>
          <a:bodyPr>
            <a:normAutofit/>
          </a:bodyPr>
          <a:lstStyle/>
          <a:p>
            <a:r>
              <a:rPr lang="en-GB" sz="4400" dirty="0" smtClean="0">
                <a:solidFill>
                  <a:schemeClr val="accent2">
                    <a:lumMod val="75000"/>
                  </a:schemeClr>
                </a:solidFill>
                <a:latin typeface="+mn-lt"/>
              </a:rPr>
              <a:t>Testing - 1</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76200" y="1700808"/>
            <a:ext cx="8991600" cy="3404592"/>
          </a:xfrm>
        </p:spPr>
        <p:txBody>
          <a:bodyPr>
            <a:normAutofit/>
          </a:bodyPr>
          <a:lstStyle/>
          <a:p>
            <a:pPr marL="0" indent="0" algn="ctr">
              <a:buNone/>
            </a:pPr>
            <a:r>
              <a:rPr lang="en-GB" sz="3600" dirty="0">
                <a:solidFill>
                  <a:schemeClr val="tx1">
                    <a:lumMod val="65000"/>
                    <a:lumOff val="35000"/>
                  </a:schemeClr>
                </a:solidFill>
                <a:latin typeface="+mn-lt"/>
                <a:ea typeface="Tahoma" pitchFamily="34" charset="0"/>
                <a:cs typeface="Tahoma" pitchFamily="34" charset="0"/>
              </a:rPr>
              <a:t>T</a:t>
            </a:r>
            <a:r>
              <a:rPr lang="en-GB" sz="3600" dirty="0" smtClean="0">
                <a:solidFill>
                  <a:schemeClr val="tx1">
                    <a:lumMod val="65000"/>
                    <a:lumOff val="35000"/>
                  </a:schemeClr>
                </a:solidFill>
                <a:latin typeface="+mn-lt"/>
                <a:ea typeface="Tahoma" pitchFamily="34" charset="0"/>
                <a:cs typeface="Tahoma" pitchFamily="34" charset="0"/>
              </a:rPr>
              <a:t>he </a:t>
            </a:r>
            <a:r>
              <a:rPr lang="en-GB" sz="3600" dirty="0">
                <a:solidFill>
                  <a:schemeClr val="tx1">
                    <a:lumMod val="65000"/>
                    <a:lumOff val="35000"/>
                  </a:schemeClr>
                </a:solidFill>
                <a:latin typeface="+mn-lt"/>
                <a:ea typeface="Tahoma" pitchFamily="34" charset="0"/>
                <a:cs typeface="Tahoma" pitchFamily="34" charset="0"/>
              </a:rPr>
              <a:t>assessment results should give direct information about </a:t>
            </a:r>
            <a:r>
              <a:rPr lang="en-GB" sz="3600" u="sng" dirty="0">
                <a:solidFill>
                  <a:schemeClr val="tx1">
                    <a:lumMod val="65000"/>
                    <a:lumOff val="35000"/>
                  </a:schemeClr>
                </a:solidFill>
                <a:latin typeface="+mn-lt"/>
                <a:ea typeface="Tahoma" pitchFamily="34" charset="0"/>
                <a:cs typeface="Tahoma" pitchFamily="34" charset="0"/>
              </a:rPr>
              <a:t>pupils' achievement in relation to objectives</a:t>
            </a:r>
            <a:r>
              <a:rPr lang="en-GB" sz="3600" dirty="0">
                <a:solidFill>
                  <a:schemeClr val="tx1">
                    <a:lumMod val="65000"/>
                    <a:lumOff val="35000"/>
                  </a:schemeClr>
                </a:solidFill>
                <a:latin typeface="+mn-lt"/>
                <a:ea typeface="Tahoma" pitchFamily="34" charset="0"/>
                <a:cs typeface="Tahoma" pitchFamily="34" charset="0"/>
              </a:rPr>
              <a:t>: they should be </a:t>
            </a:r>
            <a:r>
              <a:rPr lang="en-GB" sz="3600" b="1" dirty="0" smtClean="0">
                <a:solidFill>
                  <a:schemeClr val="tx1">
                    <a:lumMod val="65000"/>
                    <a:lumOff val="35000"/>
                  </a:schemeClr>
                </a:solidFill>
                <a:latin typeface="+mn-lt"/>
                <a:ea typeface="Tahoma" pitchFamily="34" charset="0"/>
                <a:cs typeface="Tahoma" pitchFamily="34" charset="0"/>
              </a:rPr>
              <a:t>criterion-referenced</a:t>
            </a:r>
            <a:r>
              <a:rPr lang="en-GB" sz="3600" dirty="0" smtClean="0">
                <a:latin typeface="+mn-lt"/>
                <a:ea typeface="Tahoma" pitchFamily="34" charset="0"/>
                <a:cs typeface="Tahoma" pitchFamily="34" charset="0"/>
              </a:rPr>
              <a:t>.</a:t>
            </a:r>
            <a:endParaRPr lang="en-GB" sz="3600" dirty="0">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69</a:t>
            </a:fld>
            <a:endParaRPr lang="en-US" dirty="0"/>
          </a:p>
        </p:txBody>
      </p:sp>
    </p:spTree>
    <p:extLst>
      <p:ext uri="{BB962C8B-B14F-4D97-AF65-F5344CB8AC3E}">
        <p14:creationId xmlns:p14="http://schemas.microsoft.com/office/powerpoint/2010/main" val="638885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991600" cy="1052736"/>
          </a:xfrm>
        </p:spPr>
        <p:txBody>
          <a:bodyPr>
            <a:normAutofit/>
          </a:bodyPr>
          <a:lstStyle/>
          <a:p>
            <a:r>
              <a:rPr lang="en-US" sz="4400" dirty="0" smtClean="0">
                <a:solidFill>
                  <a:schemeClr val="accent2">
                    <a:lumMod val="75000"/>
                  </a:schemeClr>
                </a:solidFill>
                <a:latin typeface="+mn-lt"/>
              </a:rPr>
              <a:t>Children of the rich?</a:t>
            </a:r>
            <a:endParaRPr lang="en-US" sz="4400" dirty="0">
              <a:solidFill>
                <a:schemeClr val="accent2">
                  <a:lumMod val="75000"/>
                </a:schemeClr>
              </a:solidFill>
              <a:latin typeface="+mn-lt"/>
            </a:endParaRPr>
          </a:p>
        </p:txBody>
      </p:sp>
      <p:sp>
        <p:nvSpPr>
          <p:cNvPr id="3" name="Subtitle 2"/>
          <p:cNvSpPr>
            <a:spLocks noGrp="1"/>
          </p:cNvSpPr>
          <p:nvPr>
            <p:ph type="subTitle" idx="1"/>
          </p:nvPr>
        </p:nvSpPr>
        <p:spPr>
          <a:xfrm>
            <a:off x="251520" y="908720"/>
            <a:ext cx="8640960" cy="3980656"/>
          </a:xfrm>
        </p:spPr>
        <p:txBody>
          <a:bodyPr>
            <a:noAutofit/>
          </a:bodyPr>
          <a:lstStyle/>
          <a:p>
            <a:pPr marL="457200" indent="-457200" algn="l">
              <a:buFont typeface="Arial" pitchFamily="34" charset="0"/>
              <a:buChar char="•"/>
            </a:pPr>
            <a:r>
              <a:rPr lang="en-US" b="1" dirty="0" smtClean="0">
                <a:solidFill>
                  <a:schemeClr val="tx1">
                    <a:lumMod val="65000"/>
                    <a:lumOff val="35000"/>
                  </a:schemeClr>
                </a:solidFill>
                <a:latin typeface="+mn-lt"/>
                <a:ea typeface="Tahoma" pitchFamily="34" charset="0"/>
                <a:cs typeface="Tahoma" pitchFamily="34" charset="0"/>
              </a:rPr>
              <a:t>Boys</a:t>
            </a:r>
            <a:r>
              <a:rPr lang="en-US" dirty="0" smtClean="0">
                <a:solidFill>
                  <a:schemeClr val="tx1">
                    <a:lumMod val="65000"/>
                    <a:lumOff val="35000"/>
                  </a:schemeClr>
                </a:solidFill>
                <a:latin typeface="+mn-lt"/>
                <a:ea typeface="Tahoma" pitchFamily="34" charset="0"/>
                <a:cs typeface="Tahoma" pitchFamily="34" charset="0"/>
              </a:rPr>
              <a:t> were </a:t>
            </a:r>
            <a:r>
              <a:rPr lang="en-US" dirty="0">
                <a:solidFill>
                  <a:schemeClr val="tx1">
                    <a:lumMod val="65000"/>
                    <a:lumOff val="35000"/>
                  </a:schemeClr>
                </a:solidFill>
                <a:latin typeface="+mn-lt"/>
                <a:ea typeface="Tahoma" pitchFamily="34" charset="0"/>
                <a:cs typeface="Tahoma" pitchFamily="34" charset="0"/>
              </a:rPr>
              <a:t>mainly taught Greek </a:t>
            </a:r>
            <a:r>
              <a:rPr lang="en-US" dirty="0" smtClean="0">
                <a:solidFill>
                  <a:schemeClr val="tx1">
                    <a:lumMod val="65000"/>
                    <a:lumOff val="35000"/>
                  </a:schemeClr>
                </a:solidFill>
                <a:latin typeface="+mn-lt"/>
                <a:ea typeface="Tahoma" pitchFamily="34" charset="0"/>
                <a:cs typeface="Tahoma" pitchFamily="34" charset="0"/>
              </a:rPr>
              <a:t>and Latin at ‘public’ schools.</a:t>
            </a:r>
          </a:p>
          <a:p>
            <a:pPr marL="457200" indent="-457200" algn="l">
              <a:buFont typeface="Arial" pitchFamily="34" charset="0"/>
              <a:buChar char="•"/>
            </a:pPr>
            <a:r>
              <a:rPr lang="en-US" dirty="0" smtClean="0">
                <a:solidFill>
                  <a:schemeClr val="tx1">
                    <a:lumMod val="65000"/>
                    <a:lumOff val="35000"/>
                  </a:schemeClr>
                </a:solidFill>
                <a:latin typeface="+mn-lt"/>
                <a:ea typeface="Tahoma" pitchFamily="34" charset="0"/>
                <a:cs typeface="Tahoma" pitchFamily="34" charset="0"/>
              </a:rPr>
              <a:t>Other subjects were added for payment of extra fees, but everything except ‘dead’ languages was treated with contempt.</a:t>
            </a:r>
          </a:p>
          <a:p>
            <a:pPr marL="457200" indent="-457200" algn="l">
              <a:buFont typeface="Arial" pitchFamily="34" charset="0"/>
              <a:buChar char="•"/>
            </a:pPr>
            <a:r>
              <a:rPr lang="en-US" b="1" dirty="0" smtClean="0">
                <a:solidFill>
                  <a:schemeClr val="tx1">
                    <a:lumMod val="65000"/>
                    <a:lumOff val="35000"/>
                  </a:schemeClr>
                </a:solidFill>
                <a:latin typeface="+mn-lt"/>
                <a:ea typeface="Tahoma" pitchFamily="34" charset="0"/>
                <a:cs typeface="Tahoma" pitchFamily="34" charset="0"/>
              </a:rPr>
              <a:t>Girls</a:t>
            </a:r>
            <a:r>
              <a:rPr lang="en-US" dirty="0" smtClean="0">
                <a:solidFill>
                  <a:schemeClr val="tx1">
                    <a:lumMod val="65000"/>
                    <a:lumOff val="35000"/>
                  </a:schemeClr>
                </a:solidFill>
                <a:latin typeface="+mn-lt"/>
                <a:ea typeface="Tahoma" pitchFamily="34" charset="0"/>
                <a:cs typeface="Tahoma" pitchFamily="34" charset="0"/>
              </a:rPr>
              <a:t>, if educated at all, studied Music, Languages and Literature, Drawing, Painting and Needlework – as ‘accomplishments’.</a:t>
            </a:r>
            <a:endParaRPr lang="en-US" b="1" dirty="0">
              <a:latin typeface="+mn-lt"/>
              <a:ea typeface="Tahoma" pitchFamily="34" charset="0"/>
              <a:cs typeface="Tahoma" pitchFamily="34" charset="0"/>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7</a:t>
            </a:fld>
            <a:endParaRPr lang="en-US"/>
          </a:p>
        </p:txBody>
      </p:sp>
    </p:spTree>
    <p:extLst>
      <p:ext uri="{BB962C8B-B14F-4D97-AF65-F5344CB8AC3E}">
        <p14:creationId xmlns:p14="http://schemas.microsoft.com/office/powerpoint/2010/main" val="11483233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 y="0"/>
            <a:ext cx="8991600" cy="1143000"/>
          </a:xfrm>
        </p:spPr>
        <p:txBody>
          <a:bodyPr>
            <a:normAutofit/>
          </a:bodyPr>
          <a:lstStyle/>
          <a:p>
            <a:r>
              <a:rPr lang="en-GB" sz="4400" dirty="0" smtClean="0">
                <a:solidFill>
                  <a:schemeClr val="accent2">
                    <a:lumMod val="75000"/>
                  </a:schemeClr>
                </a:solidFill>
                <a:latin typeface="+mn-lt"/>
              </a:rPr>
              <a:t>Testing - 2</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76200" y="1700808"/>
            <a:ext cx="8991600" cy="3404592"/>
          </a:xfrm>
        </p:spPr>
        <p:txBody>
          <a:bodyPr/>
          <a:lstStyle/>
          <a:p>
            <a:pPr marL="0" lvl="0" indent="0" algn="ctr">
              <a:buNone/>
            </a:pPr>
            <a:r>
              <a:rPr lang="en-GB" sz="3600" u="sng" dirty="0">
                <a:solidFill>
                  <a:schemeClr val="tx1">
                    <a:lumMod val="65000"/>
                    <a:lumOff val="35000"/>
                  </a:schemeClr>
                </a:solidFill>
                <a:latin typeface="+mn-lt"/>
                <a:ea typeface="Tahoma" pitchFamily="34" charset="0"/>
                <a:cs typeface="Tahoma" pitchFamily="34" charset="0"/>
              </a:rPr>
              <a:t>T</a:t>
            </a:r>
            <a:r>
              <a:rPr lang="en-GB" sz="3600" u="sng" dirty="0" smtClean="0">
                <a:solidFill>
                  <a:schemeClr val="tx1">
                    <a:lumMod val="65000"/>
                    <a:lumOff val="35000"/>
                  </a:schemeClr>
                </a:solidFill>
                <a:latin typeface="+mn-lt"/>
                <a:ea typeface="Tahoma" pitchFamily="34" charset="0"/>
                <a:cs typeface="Tahoma" pitchFamily="34" charset="0"/>
              </a:rPr>
              <a:t>he </a:t>
            </a:r>
            <a:r>
              <a:rPr lang="en-GB" sz="3600" u="sng" dirty="0">
                <a:solidFill>
                  <a:schemeClr val="tx1">
                    <a:lumMod val="65000"/>
                    <a:lumOff val="35000"/>
                  </a:schemeClr>
                </a:solidFill>
                <a:latin typeface="+mn-lt"/>
                <a:ea typeface="Tahoma" pitchFamily="34" charset="0"/>
                <a:cs typeface="Tahoma" pitchFamily="34" charset="0"/>
              </a:rPr>
              <a:t>results</a:t>
            </a:r>
            <a:r>
              <a:rPr lang="en-GB" sz="3600" dirty="0">
                <a:solidFill>
                  <a:schemeClr val="tx1">
                    <a:lumMod val="65000"/>
                    <a:lumOff val="35000"/>
                  </a:schemeClr>
                </a:solidFill>
                <a:latin typeface="+mn-lt"/>
                <a:ea typeface="Tahoma" pitchFamily="34" charset="0"/>
                <a:cs typeface="Tahoma" pitchFamily="34" charset="0"/>
              </a:rPr>
              <a:t> should provide a basis for decisions about pupils' further learning needs: they should be </a:t>
            </a:r>
            <a:r>
              <a:rPr lang="en-GB" sz="3600" b="1" dirty="0">
                <a:solidFill>
                  <a:schemeClr val="tx1">
                    <a:lumMod val="65000"/>
                    <a:lumOff val="35000"/>
                  </a:schemeClr>
                </a:solidFill>
                <a:latin typeface="+mn-lt"/>
                <a:ea typeface="Tahoma" pitchFamily="34" charset="0"/>
                <a:cs typeface="Tahoma" pitchFamily="34" charset="0"/>
              </a:rPr>
              <a:t>formative</a:t>
            </a:r>
            <a:r>
              <a:rPr lang="en-GB" sz="3600" dirty="0">
                <a:latin typeface="+mn-lt"/>
                <a:ea typeface="Tahoma" pitchFamily="34" charset="0"/>
                <a:cs typeface="Tahoma" pitchFamily="34" charset="0"/>
              </a:rPr>
              <a:t>; </a:t>
            </a:r>
          </a:p>
          <a:p>
            <a:pPr marL="0" indent="0">
              <a:buNone/>
            </a:pPr>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70</a:t>
            </a:fld>
            <a:endParaRPr lang="en-US" dirty="0"/>
          </a:p>
        </p:txBody>
      </p:sp>
    </p:spTree>
    <p:extLst>
      <p:ext uri="{BB962C8B-B14F-4D97-AF65-F5344CB8AC3E}">
        <p14:creationId xmlns:p14="http://schemas.microsoft.com/office/powerpoint/2010/main" val="11573691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05"/>
            <a:ext cx="9125178" cy="1143000"/>
          </a:xfrm>
        </p:spPr>
        <p:txBody>
          <a:bodyPr>
            <a:normAutofit/>
          </a:bodyPr>
          <a:lstStyle/>
          <a:p>
            <a:r>
              <a:rPr lang="en-GB" sz="4400" dirty="0" smtClean="0">
                <a:solidFill>
                  <a:schemeClr val="accent2">
                    <a:lumMod val="75000"/>
                  </a:schemeClr>
                </a:solidFill>
                <a:latin typeface="+mn-lt"/>
              </a:rPr>
              <a:t>Testing - 3</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76200" y="1412776"/>
            <a:ext cx="8991600" cy="3692624"/>
          </a:xfrm>
        </p:spPr>
        <p:txBody>
          <a:bodyPr/>
          <a:lstStyle/>
          <a:p>
            <a:pPr marL="0" lvl="0" indent="0" algn="ctr">
              <a:buNone/>
            </a:pPr>
            <a:r>
              <a:rPr lang="en-GB" sz="3600" dirty="0">
                <a:solidFill>
                  <a:schemeClr val="tx1">
                    <a:lumMod val="65000"/>
                    <a:lumOff val="35000"/>
                  </a:schemeClr>
                </a:solidFill>
                <a:latin typeface="+mn-lt"/>
                <a:ea typeface="Tahoma" pitchFamily="34" charset="0"/>
                <a:cs typeface="Tahoma" pitchFamily="34" charset="0"/>
              </a:rPr>
              <a:t>T</a:t>
            </a:r>
            <a:r>
              <a:rPr lang="en-GB" sz="3600" dirty="0" smtClean="0">
                <a:solidFill>
                  <a:schemeClr val="tx1">
                    <a:lumMod val="65000"/>
                    <a:lumOff val="35000"/>
                  </a:schemeClr>
                </a:solidFill>
                <a:latin typeface="+mn-lt"/>
                <a:ea typeface="Tahoma" pitchFamily="34" charset="0"/>
                <a:cs typeface="Tahoma" pitchFamily="34" charset="0"/>
              </a:rPr>
              <a:t>he </a:t>
            </a:r>
            <a:r>
              <a:rPr lang="en-GB" sz="3600" u="sng" dirty="0">
                <a:solidFill>
                  <a:schemeClr val="tx1">
                    <a:lumMod val="65000"/>
                    <a:lumOff val="35000"/>
                  </a:schemeClr>
                </a:solidFill>
                <a:latin typeface="+mn-lt"/>
                <a:ea typeface="Tahoma" pitchFamily="34" charset="0"/>
                <a:cs typeface="Tahoma" pitchFamily="34" charset="0"/>
              </a:rPr>
              <a:t>scales or grades </a:t>
            </a:r>
            <a:r>
              <a:rPr lang="en-GB" sz="3600" dirty="0">
                <a:solidFill>
                  <a:schemeClr val="tx1">
                    <a:lumMod val="65000"/>
                    <a:lumOff val="35000"/>
                  </a:schemeClr>
                </a:solidFill>
                <a:latin typeface="+mn-lt"/>
                <a:ea typeface="Tahoma" pitchFamily="34" charset="0"/>
                <a:cs typeface="Tahoma" pitchFamily="34" charset="0"/>
              </a:rPr>
              <a:t>should be capable of comparison across classes and schools, if teachers, pupils and parents are to share a common language and common standards: so the assessments should be calibrated or </a:t>
            </a:r>
            <a:r>
              <a:rPr lang="en-GB" sz="3600" b="1" dirty="0">
                <a:solidFill>
                  <a:schemeClr val="tx1">
                    <a:lumMod val="65000"/>
                    <a:lumOff val="35000"/>
                  </a:schemeClr>
                </a:solidFill>
                <a:latin typeface="+mn-lt"/>
                <a:ea typeface="Tahoma" pitchFamily="34" charset="0"/>
                <a:cs typeface="Tahoma" pitchFamily="34" charset="0"/>
              </a:rPr>
              <a:t>moderated</a:t>
            </a:r>
            <a:r>
              <a:rPr lang="en-GB" sz="3600" dirty="0">
                <a:solidFill>
                  <a:schemeClr val="tx1">
                    <a:lumMod val="65000"/>
                    <a:lumOff val="35000"/>
                  </a:schemeClr>
                </a:solidFill>
                <a:latin typeface="+mn-lt"/>
                <a:ea typeface="Tahoma" pitchFamily="34" charset="0"/>
                <a:cs typeface="Tahoma" pitchFamily="34" charset="0"/>
              </a:rPr>
              <a:t>; </a:t>
            </a:r>
          </a:p>
          <a:p>
            <a:pPr marL="0" indent="0">
              <a:buNone/>
            </a:pPr>
            <a:endParaRPr lang="en-GB" dirty="0"/>
          </a:p>
        </p:txBody>
      </p:sp>
      <p:sp>
        <p:nvSpPr>
          <p:cNvPr id="4" name="Date Placeholder 3"/>
          <p:cNvSpPr>
            <a:spLocks noGrp="1"/>
          </p:cNvSpPr>
          <p:nvPr>
            <p:ph type="dt" sz="half" idx="2"/>
          </p:nvPr>
        </p:nvSpPr>
        <p:spPr>
          <a:xfrm>
            <a:off x="1907704" y="6237312"/>
            <a:ext cx="1066800" cy="365125"/>
          </a:xfrm>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71</a:t>
            </a:fld>
            <a:endParaRPr lang="en-US" dirty="0"/>
          </a:p>
        </p:txBody>
      </p:sp>
    </p:spTree>
    <p:extLst>
      <p:ext uri="{BB962C8B-B14F-4D97-AF65-F5344CB8AC3E}">
        <p14:creationId xmlns:p14="http://schemas.microsoft.com/office/powerpoint/2010/main" val="38060459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4" y="0"/>
            <a:ext cx="9153444" cy="1143000"/>
          </a:xfrm>
        </p:spPr>
        <p:txBody>
          <a:bodyPr>
            <a:normAutofit/>
          </a:bodyPr>
          <a:lstStyle/>
          <a:p>
            <a:r>
              <a:rPr lang="en-GB" sz="4400" dirty="0" smtClean="0">
                <a:solidFill>
                  <a:schemeClr val="accent2">
                    <a:lumMod val="75000"/>
                  </a:schemeClr>
                </a:solidFill>
                <a:latin typeface="+mn-lt"/>
              </a:rPr>
              <a:t>Testing - 4</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251520" y="1700808"/>
            <a:ext cx="8744272" cy="2736304"/>
          </a:xfrm>
        </p:spPr>
        <p:txBody>
          <a:bodyPr/>
          <a:lstStyle/>
          <a:p>
            <a:pPr marL="0" indent="0">
              <a:buNone/>
            </a:pPr>
            <a:r>
              <a:rPr lang="en-GB" dirty="0">
                <a:solidFill>
                  <a:schemeClr val="tx1">
                    <a:lumMod val="65000"/>
                    <a:lumOff val="35000"/>
                  </a:schemeClr>
                </a:solidFill>
                <a:latin typeface="+mn-lt"/>
                <a:ea typeface="Tahoma" pitchFamily="34" charset="0"/>
                <a:cs typeface="Tahoma" pitchFamily="34" charset="0"/>
              </a:rPr>
              <a:t>T</a:t>
            </a:r>
            <a:r>
              <a:rPr lang="en-GB" dirty="0" smtClean="0">
                <a:solidFill>
                  <a:schemeClr val="tx1">
                    <a:lumMod val="65000"/>
                    <a:lumOff val="35000"/>
                  </a:schemeClr>
                </a:solidFill>
                <a:latin typeface="+mn-lt"/>
                <a:ea typeface="Tahoma" pitchFamily="34" charset="0"/>
                <a:cs typeface="Tahoma" pitchFamily="34" charset="0"/>
              </a:rPr>
              <a:t>he </a:t>
            </a:r>
            <a:r>
              <a:rPr lang="en-GB" dirty="0">
                <a:solidFill>
                  <a:schemeClr val="tx1">
                    <a:lumMod val="65000"/>
                    <a:lumOff val="35000"/>
                  </a:schemeClr>
                </a:solidFill>
                <a:latin typeface="+mn-lt"/>
                <a:ea typeface="Tahoma" pitchFamily="34" charset="0"/>
                <a:cs typeface="Tahoma" pitchFamily="34" charset="0"/>
              </a:rPr>
              <a:t>ways in which criteria and scales are set up and used </a:t>
            </a:r>
            <a:r>
              <a:rPr lang="en-GB" u="sng" dirty="0">
                <a:solidFill>
                  <a:schemeClr val="tx1">
                    <a:lumMod val="65000"/>
                    <a:lumOff val="35000"/>
                  </a:schemeClr>
                </a:solidFill>
                <a:latin typeface="+mn-lt"/>
                <a:ea typeface="Tahoma" pitchFamily="34" charset="0"/>
                <a:cs typeface="Tahoma" pitchFamily="34" charset="0"/>
              </a:rPr>
              <a:t>should relate to expected routes of educational development</a:t>
            </a:r>
            <a:r>
              <a:rPr lang="en-GB" dirty="0">
                <a:solidFill>
                  <a:schemeClr val="tx1">
                    <a:lumMod val="65000"/>
                    <a:lumOff val="35000"/>
                  </a:schemeClr>
                </a:solidFill>
                <a:latin typeface="+mn-lt"/>
                <a:ea typeface="Tahoma" pitchFamily="34" charset="0"/>
                <a:cs typeface="Tahoma" pitchFamily="34" charset="0"/>
              </a:rPr>
              <a:t>, giving some continuity to a pupil's assessment at different ages: the assessments should relate to </a:t>
            </a:r>
            <a:r>
              <a:rPr lang="en-GB" b="1" dirty="0">
                <a:solidFill>
                  <a:schemeClr val="tx1">
                    <a:lumMod val="65000"/>
                    <a:lumOff val="35000"/>
                  </a:schemeClr>
                </a:solidFill>
                <a:latin typeface="+mn-lt"/>
                <a:ea typeface="Tahoma" pitchFamily="34" charset="0"/>
                <a:cs typeface="Tahoma" pitchFamily="34" charset="0"/>
              </a:rPr>
              <a:t>progression</a:t>
            </a:r>
            <a:r>
              <a:rPr lang="en-GB" dirty="0">
                <a:solidFill>
                  <a:schemeClr val="tx1">
                    <a:lumMod val="65000"/>
                    <a:lumOff val="35000"/>
                  </a:schemeClr>
                </a:solidFill>
                <a:latin typeface="+mn-lt"/>
                <a:ea typeface="Tahoma" pitchFamily="34" charset="0"/>
                <a:cs typeface="Tahoma" pitchFamily="34" charset="0"/>
              </a:rPr>
              <a:t>. </a:t>
            </a: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72</a:t>
            </a:fld>
            <a:endParaRPr lang="en-US" dirty="0"/>
          </a:p>
        </p:txBody>
      </p:sp>
    </p:spTree>
    <p:extLst>
      <p:ext uri="{BB962C8B-B14F-4D97-AF65-F5344CB8AC3E}">
        <p14:creationId xmlns:p14="http://schemas.microsoft.com/office/powerpoint/2010/main" val="24079956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4400" dirty="0" smtClean="0">
                <a:solidFill>
                  <a:schemeClr val="accent2">
                    <a:lumMod val="75000"/>
                  </a:schemeClr>
                </a:solidFill>
                <a:latin typeface="+mn-lt"/>
              </a:rPr>
              <a:t>League Tables</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152400" y="1556792"/>
            <a:ext cx="8991600" cy="2952328"/>
          </a:xfrm>
        </p:spPr>
        <p:txBody>
          <a:bodyPr>
            <a:normAutofit/>
          </a:bodyPr>
          <a:lstStyle/>
          <a:p>
            <a:pPr marL="0" indent="0" algn="ctr">
              <a:buNone/>
            </a:pPr>
            <a:r>
              <a:rPr lang="en-GB" sz="3600" dirty="0">
                <a:solidFill>
                  <a:schemeClr val="tx1">
                    <a:lumMod val="65000"/>
                    <a:lumOff val="35000"/>
                  </a:schemeClr>
                </a:solidFill>
                <a:latin typeface="+mn-lt"/>
                <a:ea typeface="Tahoma" pitchFamily="34" charset="0"/>
                <a:cs typeface="Tahoma" pitchFamily="34" charset="0"/>
              </a:rPr>
              <a:t>L</a:t>
            </a:r>
            <a:r>
              <a:rPr lang="en-GB" sz="3600" dirty="0" smtClean="0">
                <a:solidFill>
                  <a:schemeClr val="tx1">
                    <a:lumMod val="65000"/>
                    <a:lumOff val="35000"/>
                  </a:schemeClr>
                </a:solidFill>
                <a:latin typeface="+mn-lt"/>
                <a:ea typeface="Tahoma" pitchFamily="34" charset="0"/>
                <a:cs typeface="Tahoma" pitchFamily="34" charset="0"/>
              </a:rPr>
              <a:t>eague </a:t>
            </a:r>
            <a:r>
              <a:rPr lang="en-GB" sz="3600" dirty="0">
                <a:solidFill>
                  <a:schemeClr val="tx1">
                    <a:lumMod val="65000"/>
                    <a:lumOff val="35000"/>
                  </a:schemeClr>
                </a:solidFill>
                <a:latin typeface="+mn-lt"/>
                <a:ea typeface="Tahoma" pitchFamily="34" charset="0"/>
                <a:cs typeface="Tahoma" pitchFamily="34" charset="0"/>
              </a:rPr>
              <a:t>tables of school results were </a:t>
            </a:r>
            <a:r>
              <a:rPr lang="en-GB" sz="3600" dirty="0" smtClean="0">
                <a:solidFill>
                  <a:schemeClr val="tx1">
                    <a:lumMod val="65000"/>
                    <a:lumOff val="35000"/>
                  </a:schemeClr>
                </a:solidFill>
                <a:latin typeface="+mn-lt"/>
                <a:ea typeface="Tahoma" pitchFamily="34" charset="0"/>
                <a:cs typeface="Tahoma" pitchFamily="34" charset="0"/>
              </a:rPr>
              <a:t>published </a:t>
            </a:r>
          </a:p>
          <a:p>
            <a:pPr marL="0" indent="0" algn="ctr">
              <a:buNone/>
            </a:pPr>
            <a:r>
              <a:rPr lang="en-GB" sz="3600" dirty="0" smtClean="0">
                <a:solidFill>
                  <a:schemeClr val="tx1">
                    <a:lumMod val="65000"/>
                    <a:lumOff val="35000"/>
                  </a:schemeClr>
                </a:solidFill>
                <a:latin typeface="+mn-lt"/>
                <a:ea typeface="Tahoma" pitchFamily="34" charset="0"/>
                <a:cs typeface="Tahoma" pitchFamily="34" charset="0"/>
              </a:rPr>
              <a:t>and </a:t>
            </a:r>
          </a:p>
          <a:p>
            <a:pPr marL="0" indent="0" algn="ctr">
              <a:buNone/>
            </a:pPr>
            <a:r>
              <a:rPr lang="en-GB" sz="3600" dirty="0" smtClean="0">
                <a:solidFill>
                  <a:schemeClr val="tx1">
                    <a:lumMod val="65000"/>
                    <a:lumOff val="35000"/>
                  </a:schemeClr>
                </a:solidFill>
                <a:latin typeface="+mn-lt"/>
                <a:ea typeface="Tahoma" pitchFamily="34" charset="0"/>
                <a:cs typeface="Tahoma" pitchFamily="34" charset="0"/>
              </a:rPr>
              <a:t>parents </a:t>
            </a:r>
            <a:r>
              <a:rPr lang="en-GB" sz="3600" dirty="0">
                <a:solidFill>
                  <a:schemeClr val="tx1">
                    <a:lumMod val="65000"/>
                    <a:lumOff val="35000"/>
                  </a:schemeClr>
                </a:solidFill>
                <a:latin typeface="+mn-lt"/>
                <a:ea typeface="Tahoma" pitchFamily="34" charset="0"/>
                <a:cs typeface="Tahoma" pitchFamily="34" charset="0"/>
              </a:rPr>
              <a:t>were given (theoretically at least) free choice as to where to send their children. </a:t>
            </a: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73</a:t>
            </a:fld>
            <a:endParaRPr lang="en-US" dirty="0"/>
          </a:p>
        </p:txBody>
      </p:sp>
    </p:spTree>
    <p:extLst>
      <p:ext uri="{BB962C8B-B14F-4D97-AF65-F5344CB8AC3E}">
        <p14:creationId xmlns:p14="http://schemas.microsoft.com/office/powerpoint/2010/main" val="6725681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79"/>
            <a:ext cx="8991600" cy="973749"/>
          </a:xfrm>
        </p:spPr>
        <p:txBody>
          <a:bodyPr>
            <a:normAutofit/>
          </a:bodyPr>
          <a:lstStyle/>
          <a:p>
            <a:r>
              <a:rPr lang="en-GB" sz="4400" dirty="0" smtClean="0">
                <a:solidFill>
                  <a:schemeClr val="accent2">
                    <a:lumMod val="75000"/>
                  </a:schemeClr>
                </a:solidFill>
                <a:latin typeface="+mn-lt"/>
              </a:rPr>
              <a:t>Inevitable/Undesirable Effects</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76200" y="908720"/>
            <a:ext cx="8991600" cy="4196680"/>
          </a:xfrm>
        </p:spPr>
        <p:txBody>
          <a:bodyPr>
            <a:normAutofit fontScale="92500" lnSpcReduction="10000"/>
          </a:bodyPr>
          <a:lstStyle/>
          <a:p>
            <a:pPr lvl="0"/>
            <a:r>
              <a:rPr lang="en-GB" dirty="0" smtClean="0">
                <a:solidFill>
                  <a:schemeClr val="tx1">
                    <a:lumMod val="65000"/>
                    <a:lumOff val="35000"/>
                  </a:schemeClr>
                </a:solidFill>
                <a:latin typeface="+mn-lt"/>
                <a:ea typeface="Tahoma" pitchFamily="34" charset="0"/>
                <a:cs typeface="Tahoma" pitchFamily="34" charset="0"/>
              </a:rPr>
              <a:t>schools </a:t>
            </a:r>
            <a:r>
              <a:rPr lang="en-GB" dirty="0">
                <a:solidFill>
                  <a:schemeClr val="tx1">
                    <a:lumMod val="65000"/>
                    <a:lumOff val="35000"/>
                  </a:schemeClr>
                </a:solidFill>
                <a:latin typeface="+mn-lt"/>
                <a:ea typeface="Tahoma" pitchFamily="34" charset="0"/>
                <a:cs typeface="Tahoma" pitchFamily="34" charset="0"/>
              </a:rPr>
              <a:t>became unwilling to </a:t>
            </a:r>
            <a:r>
              <a:rPr lang="en-GB" dirty="0" smtClean="0">
                <a:solidFill>
                  <a:schemeClr val="tx1">
                    <a:lumMod val="65000"/>
                    <a:lumOff val="35000"/>
                  </a:schemeClr>
                </a:solidFill>
                <a:latin typeface="+mn-lt"/>
                <a:ea typeface="Tahoma" pitchFamily="34" charset="0"/>
                <a:cs typeface="Tahoma" pitchFamily="34" charset="0"/>
              </a:rPr>
              <a:t>accept pupils </a:t>
            </a:r>
            <a:r>
              <a:rPr lang="en-GB" dirty="0">
                <a:solidFill>
                  <a:schemeClr val="tx1">
                    <a:lumMod val="65000"/>
                    <a:lumOff val="35000"/>
                  </a:schemeClr>
                </a:solidFill>
                <a:latin typeface="+mn-lt"/>
                <a:ea typeface="Tahoma" pitchFamily="34" charset="0"/>
                <a:cs typeface="Tahoma" pitchFamily="34" charset="0"/>
              </a:rPr>
              <a:t>with </a:t>
            </a:r>
            <a:r>
              <a:rPr lang="en-GB" b="1" dirty="0">
                <a:solidFill>
                  <a:schemeClr val="tx1">
                    <a:lumMod val="65000"/>
                    <a:lumOff val="35000"/>
                  </a:schemeClr>
                </a:solidFill>
                <a:latin typeface="+mn-lt"/>
                <a:ea typeface="Tahoma" pitchFamily="34" charset="0"/>
                <a:cs typeface="Tahoma" pitchFamily="34" charset="0"/>
              </a:rPr>
              <a:t>learning difficulties</a:t>
            </a:r>
            <a:r>
              <a:rPr lang="en-GB" dirty="0">
                <a:solidFill>
                  <a:schemeClr val="tx1">
                    <a:lumMod val="65000"/>
                    <a:lumOff val="35000"/>
                  </a:schemeClr>
                </a:solidFill>
                <a:latin typeface="+mn-lt"/>
                <a:ea typeface="Tahoma" pitchFamily="34" charset="0"/>
                <a:cs typeface="Tahoma" pitchFamily="34" charset="0"/>
              </a:rPr>
              <a:t>, since they tended to depress overall test results; </a:t>
            </a:r>
          </a:p>
          <a:p>
            <a:pPr lvl="0"/>
            <a:r>
              <a:rPr lang="en-GB" dirty="0">
                <a:solidFill>
                  <a:schemeClr val="tx1">
                    <a:lumMod val="65000"/>
                    <a:lumOff val="35000"/>
                  </a:schemeClr>
                </a:solidFill>
                <a:latin typeface="+mn-lt"/>
                <a:ea typeface="Tahoma" pitchFamily="34" charset="0"/>
                <a:cs typeface="Tahoma" pitchFamily="34" charset="0"/>
              </a:rPr>
              <a:t>teachers were encouraged to concentrate their efforts on children who were on the </a:t>
            </a:r>
            <a:r>
              <a:rPr lang="en-GB" b="1" dirty="0">
                <a:solidFill>
                  <a:schemeClr val="tx1">
                    <a:lumMod val="65000"/>
                    <a:lumOff val="35000"/>
                  </a:schemeClr>
                </a:solidFill>
                <a:latin typeface="+mn-lt"/>
                <a:ea typeface="Tahoma" pitchFamily="34" charset="0"/>
                <a:cs typeface="Tahoma" pitchFamily="34" charset="0"/>
              </a:rPr>
              <a:t>borderline</a:t>
            </a:r>
            <a:r>
              <a:rPr lang="en-GB" dirty="0">
                <a:solidFill>
                  <a:schemeClr val="tx1">
                    <a:lumMod val="65000"/>
                    <a:lumOff val="35000"/>
                  </a:schemeClr>
                </a:solidFill>
                <a:latin typeface="+mn-lt"/>
                <a:ea typeface="Tahoma" pitchFamily="34" charset="0"/>
                <a:cs typeface="Tahoma" pitchFamily="34" charset="0"/>
              </a:rPr>
              <a:t> between one level and the next rather than on those who needed attention most; and </a:t>
            </a:r>
          </a:p>
          <a:p>
            <a:pPr lvl="0"/>
            <a:r>
              <a:rPr lang="en-GB" dirty="0">
                <a:solidFill>
                  <a:schemeClr val="tx1">
                    <a:lumMod val="65000"/>
                    <a:lumOff val="35000"/>
                  </a:schemeClr>
                </a:solidFill>
                <a:latin typeface="+mn-lt"/>
                <a:ea typeface="Tahoma" pitchFamily="34" charset="0"/>
                <a:cs typeface="Tahoma" pitchFamily="34" charset="0"/>
              </a:rPr>
              <a:t>the </a:t>
            </a:r>
            <a:r>
              <a:rPr lang="en-GB" b="1" dirty="0">
                <a:solidFill>
                  <a:schemeClr val="tx1">
                    <a:lumMod val="65000"/>
                    <a:lumOff val="35000"/>
                  </a:schemeClr>
                </a:solidFill>
                <a:latin typeface="+mn-lt"/>
                <a:ea typeface="Tahoma" pitchFamily="34" charset="0"/>
                <a:cs typeface="Tahoma" pitchFamily="34" charset="0"/>
              </a:rPr>
              <a:t>curriculum became skewed </a:t>
            </a:r>
            <a:r>
              <a:rPr lang="en-GB" dirty="0">
                <a:solidFill>
                  <a:schemeClr val="tx1">
                    <a:lumMod val="65000"/>
                    <a:lumOff val="35000"/>
                  </a:schemeClr>
                </a:solidFill>
                <a:latin typeface="+mn-lt"/>
                <a:ea typeface="Tahoma" pitchFamily="34" charset="0"/>
                <a:cs typeface="Tahoma" pitchFamily="34" charset="0"/>
              </a:rPr>
              <a:t>by the need to practise for the tests. </a:t>
            </a:r>
          </a:p>
          <a:p>
            <a:pPr marL="0" indent="0">
              <a:buNone/>
            </a:pPr>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74</a:t>
            </a:fld>
            <a:endParaRPr lang="en-US" dirty="0"/>
          </a:p>
        </p:txBody>
      </p:sp>
    </p:spTree>
    <p:extLst>
      <p:ext uri="{BB962C8B-B14F-4D97-AF65-F5344CB8AC3E}">
        <p14:creationId xmlns:p14="http://schemas.microsoft.com/office/powerpoint/2010/main" val="14313364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8" y="0"/>
            <a:ext cx="9125311" cy="1143000"/>
          </a:xfrm>
        </p:spPr>
        <p:txBody>
          <a:bodyPr>
            <a:normAutofit/>
          </a:bodyPr>
          <a:lstStyle/>
          <a:p>
            <a:r>
              <a:rPr lang="en-GB" sz="4400" dirty="0" smtClean="0">
                <a:solidFill>
                  <a:schemeClr val="accent2">
                    <a:lumMod val="75000"/>
                  </a:schemeClr>
                </a:solidFill>
                <a:latin typeface="+mn-lt"/>
              </a:rPr>
              <a:t>The birth of Ofsted</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76200" y="1268760"/>
            <a:ext cx="8991600" cy="3168352"/>
          </a:xfrm>
        </p:spPr>
        <p:txBody>
          <a:bodyPr/>
          <a:lstStyle/>
          <a:p>
            <a:pPr marL="0" indent="0" algn="ctr">
              <a:buNone/>
            </a:pPr>
            <a:r>
              <a:rPr lang="en-GB" dirty="0">
                <a:solidFill>
                  <a:schemeClr val="tx1">
                    <a:lumMod val="65000"/>
                    <a:lumOff val="35000"/>
                  </a:schemeClr>
                </a:solidFill>
                <a:latin typeface="Tahoma" pitchFamily="34" charset="0"/>
                <a:ea typeface="Tahoma" pitchFamily="34" charset="0"/>
                <a:cs typeface="Tahoma" pitchFamily="34" charset="0"/>
              </a:rPr>
              <a:t> </a:t>
            </a:r>
            <a:endParaRPr lang="en-GB" dirty="0" smtClean="0">
              <a:solidFill>
                <a:schemeClr val="tx1">
                  <a:lumMod val="65000"/>
                  <a:lumOff val="35000"/>
                </a:schemeClr>
              </a:solidFill>
              <a:latin typeface="Tahoma" pitchFamily="34" charset="0"/>
              <a:ea typeface="Tahoma" pitchFamily="34" charset="0"/>
              <a:cs typeface="Tahoma" pitchFamily="34" charset="0"/>
            </a:endParaRPr>
          </a:p>
          <a:p>
            <a:pPr marL="0" indent="0" algn="ctr">
              <a:buNone/>
            </a:pPr>
            <a:r>
              <a:rPr lang="en-GB" b="1" u="sng" dirty="0" smtClean="0">
                <a:solidFill>
                  <a:schemeClr val="tx1">
                    <a:lumMod val="65000"/>
                    <a:lumOff val="35000"/>
                  </a:schemeClr>
                </a:solidFill>
                <a:latin typeface="+mn-lt"/>
                <a:ea typeface="Tahoma" pitchFamily="34" charset="0"/>
                <a:cs typeface="Tahoma" pitchFamily="34" charset="0"/>
              </a:rPr>
              <a:t>The Office </a:t>
            </a:r>
            <a:r>
              <a:rPr lang="en-GB" b="1" u="sng" dirty="0">
                <a:solidFill>
                  <a:schemeClr val="tx1">
                    <a:lumMod val="65000"/>
                    <a:lumOff val="35000"/>
                  </a:schemeClr>
                </a:solidFill>
                <a:latin typeface="+mn-lt"/>
                <a:ea typeface="Tahoma" pitchFamily="34" charset="0"/>
                <a:cs typeface="Tahoma" pitchFamily="34" charset="0"/>
              </a:rPr>
              <a:t>for Standards in </a:t>
            </a:r>
            <a:r>
              <a:rPr lang="en-GB" b="1" u="sng" dirty="0" smtClean="0">
                <a:solidFill>
                  <a:schemeClr val="tx1">
                    <a:lumMod val="65000"/>
                    <a:lumOff val="35000"/>
                  </a:schemeClr>
                </a:solidFill>
                <a:latin typeface="+mn-lt"/>
                <a:ea typeface="Tahoma" pitchFamily="34" charset="0"/>
                <a:cs typeface="Tahoma" pitchFamily="34" charset="0"/>
              </a:rPr>
              <a:t>Education</a:t>
            </a:r>
            <a:endParaRPr lang="en-GB" b="1" u="sng" dirty="0">
              <a:solidFill>
                <a:schemeClr val="tx1">
                  <a:lumMod val="65000"/>
                  <a:lumOff val="35000"/>
                </a:schemeClr>
              </a:solidFill>
              <a:latin typeface="+mn-lt"/>
              <a:ea typeface="Tahoma" pitchFamily="34" charset="0"/>
              <a:cs typeface="Tahoma" pitchFamily="34" charset="0"/>
            </a:endParaRPr>
          </a:p>
          <a:p>
            <a:pPr marL="0" indent="0" algn="ctr">
              <a:buNone/>
            </a:pPr>
            <a:r>
              <a:rPr lang="en-GB" dirty="0" smtClean="0">
                <a:solidFill>
                  <a:schemeClr val="tx1">
                    <a:lumMod val="65000"/>
                    <a:lumOff val="35000"/>
                  </a:schemeClr>
                </a:solidFill>
                <a:latin typeface="+mn-lt"/>
                <a:ea typeface="Tahoma" pitchFamily="34" charset="0"/>
                <a:cs typeface="Tahoma" pitchFamily="34" charset="0"/>
              </a:rPr>
              <a:t>   The </a:t>
            </a:r>
            <a:r>
              <a:rPr lang="en-GB" dirty="0">
                <a:solidFill>
                  <a:schemeClr val="tx1">
                    <a:lumMod val="65000"/>
                    <a:lumOff val="35000"/>
                  </a:schemeClr>
                </a:solidFill>
                <a:latin typeface="+mn-lt"/>
                <a:ea typeface="Tahoma" pitchFamily="34" charset="0"/>
                <a:cs typeface="Tahoma" pitchFamily="34" charset="0"/>
              </a:rPr>
              <a:t>agency was to employ private contractors to inspect schools and its </a:t>
            </a:r>
            <a:r>
              <a:rPr lang="en-GB" b="1" dirty="0">
                <a:solidFill>
                  <a:schemeClr val="tx1">
                    <a:lumMod val="65000"/>
                    <a:lumOff val="35000"/>
                  </a:schemeClr>
                </a:solidFill>
                <a:latin typeface="+mn-lt"/>
                <a:ea typeface="Tahoma" pitchFamily="34" charset="0"/>
                <a:cs typeface="Tahoma" pitchFamily="34" charset="0"/>
              </a:rPr>
              <a:t>reports on individual schools would be published</a:t>
            </a:r>
            <a:r>
              <a:rPr lang="en-GB" dirty="0">
                <a:solidFill>
                  <a:schemeClr val="tx1">
                    <a:lumMod val="65000"/>
                    <a:lumOff val="35000"/>
                  </a:schemeClr>
                </a:solidFill>
                <a:latin typeface="+mn-lt"/>
                <a:ea typeface="Tahoma" pitchFamily="34" charset="0"/>
                <a:cs typeface="Tahoma" pitchFamily="34" charset="0"/>
              </a:rPr>
              <a:t>. </a:t>
            </a: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75</a:t>
            </a:fld>
            <a:endParaRPr lang="en-US" dirty="0"/>
          </a:p>
        </p:txBody>
      </p:sp>
    </p:spTree>
    <p:extLst>
      <p:ext uri="{BB962C8B-B14F-4D97-AF65-F5344CB8AC3E}">
        <p14:creationId xmlns:p14="http://schemas.microsoft.com/office/powerpoint/2010/main" val="20909697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8" y="6979"/>
            <a:ext cx="9131541" cy="1143000"/>
          </a:xfrm>
        </p:spPr>
        <p:txBody>
          <a:bodyPr>
            <a:normAutofit/>
          </a:bodyPr>
          <a:lstStyle/>
          <a:p>
            <a:r>
              <a:rPr lang="en-GB" sz="4400" dirty="0" smtClean="0">
                <a:solidFill>
                  <a:schemeClr val="accent2">
                    <a:lumMod val="75000"/>
                  </a:schemeClr>
                </a:solidFill>
                <a:latin typeface="+mn-lt"/>
              </a:rPr>
              <a:t>Ofsted ‘paperwork’</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179512" y="980728"/>
            <a:ext cx="8888288" cy="4124672"/>
          </a:xfrm>
        </p:spPr>
        <p:txBody>
          <a:bodyPr>
            <a:normAutofit/>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Ofsted </a:t>
            </a:r>
            <a:r>
              <a:rPr lang="en-GB" dirty="0">
                <a:solidFill>
                  <a:schemeClr val="tx1">
                    <a:lumMod val="65000"/>
                    <a:lumOff val="35000"/>
                  </a:schemeClr>
                </a:solidFill>
                <a:latin typeface="+mn-lt"/>
                <a:ea typeface="Tahoma" pitchFamily="34" charset="0"/>
                <a:cs typeface="Tahoma" pitchFamily="34" charset="0"/>
              </a:rPr>
              <a:t>caused teachers' morale to plummet. The amount of </a:t>
            </a:r>
            <a:r>
              <a:rPr lang="en-GB" b="1" dirty="0">
                <a:solidFill>
                  <a:schemeClr val="tx1">
                    <a:lumMod val="65000"/>
                    <a:lumOff val="35000"/>
                  </a:schemeClr>
                </a:solidFill>
                <a:latin typeface="+mn-lt"/>
                <a:ea typeface="Tahoma" pitchFamily="34" charset="0"/>
                <a:cs typeface="Tahoma" pitchFamily="34" charset="0"/>
              </a:rPr>
              <a:t>paperwork and form-filling</a:t>
            </a:r>
            <a:r>
              <a:rPr lang="en-GB" dirty="0">
                <a:solidFill>
                  <a:schemeClr val="tx1">
                    <a:lumMod val="65000"/>
                    <a:lumOff val="35000"/>
                  </a:schemeClr>
                </a:solidFill>
                <a:latin typeface="+mn-lt"/>
                <a:ea typeface="Tahoma" pitchFamily="34" charset="0"/>
                <a:cs typeface="Tahoma" pitchFamily="34" charset="0"/>
              </a:rPr>
              <a:t> which a school had to complete before an inspection was </a:t>
            </a:r>
            <a:r>
              <a:rPr lang="en-GB" dirty="0" smtClean="0">
                <a:solidFill>
                  <a:schemeClr val="tx1">
                    <a:lumMod val="65000"/>
                    <a:lumOff val="35000"/>
                  </a:schemeClr>
                </a:solidFill>
                <a:latin typeface="+mn-lt"/>
                <a:ea typeface="Tahoma" pitchFamily="34" charset="0"/>
                <a:cs typeface="Tahoma" pitchFamily="34" charset="0"/>
              </a:rPr>
              <a:t>immense; </a:t>
            </a:r>
            <a:r>
              <a:rPr lang="en-GB" dirty="0">
                <a:solidFill>
                  <a:schemeClr val="tx1">
                    <a:lumMod val="65000"/>
                    <a:lumOff val="35000"/>
                  </a:schemeClr>
                </a:solidFill>
                <a:latin typeface="+mn-lt"/>
                <a:ea typeface="Tahoma" pitchFamily="34" charset="0"/>
                <a:cs typeface="Tahoma" pitchFamily="34" charset="0"/>
              </a:rPr>
              <a:t>staff were suspicious of the motives and abilities of the private contractors; the week of the inspection itself was extraordinarily stressful; and there were concerns about the accuracy and fairness of some of the published </a:t>
            </a:r>
            <a:r>
              <a:rPr lang="en-GB" dirty="0" smtClean="0">
                <a:solidFill>
                  <a:schemeClr val="tx1">
                    <a:lumMod val="65000"/>
                    <a:lumOff val="35000"/>
                  </a:schemeClr>
                </a:solidFill>
                <a:latin typeface="+mn-lt"/>
                <a:ea typeface="Tahoma" pitchFamily="34" charset="0"/>
                <a:cs typeface="Tahoma" pitchFamily="34" charset="0"/>
              </a:rPr>
              <a:t>reports. </a:t>
            </a:r>
            <a:endParaRPr lang="en-GB" dirty="0">
              <a:solidFill>
                <a:schemeClr val="tx1">
                  <a:lumMod val="65000"/>
                  <a:lumOff val="35000"/>
                </a:schemeClr>
              </a:solidFill>
              <a:latin typeface="+mn-lt"/>
              <a:ea typeface="Tahoma" pitchFamily="34" charset="0"/>
              <a:cs typeface="Tahoma" pitchFamily="34" charset="0"/>
            </a:endParaRPr>
          </a:p>
          <a:p>
            <a:pPr marL="0" indent="0">
              <a:buNone/>
            </a:pPr>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76</a:t>
            </a:fld>
            <a:endParaRPr lang="en-US" dirty="0"/>
          </a:p>
        </p:txBody>
      </p:sp>
    </p:spTree>
    <p:extLst>
      <p:ext uri="{BB962C8B-B14F-4D97-AF65-F5344CB8AC3E}">
        <p14:creationId xmlns:p14="http://schemas.microsoft.com/office/powerpoint/2010/main" val="23487637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4400" dirty="0" smtClean="0">
                <a:solidFill>
                  <a:schemeClr val="accent2">
                    <a:lumMod val="75000"/>
                  </a:schemeClr>
                </a:solidFill>
                <a:latin typeface="+mn-lt"/>
              </a:rPr>
              <a:t>Naming and Shaming</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0" y="1772816"/>
            <a:ext cx="8991600" cy="2664296"/>
          </a:xfrm>
        </p:spPr>
        <p:txBody>
          <a:bodyPr/>
          <a:lstStyle/>
          <a:p>
            <a:pPr marL="0" indent="0" algn="ctr">
              <a:buNone/>
            </a:pPr>
            <a:r>
              <a:rPr lang="en-GB" dirty="0">
                <a:solidFill>
                  <a:schemeClr val="tx1">
                    <a:lumMod val="65000"/>
                    <a:lumOff val="35000"/>
                  </a:schemeClr>
                </a:solidFill>
                <a:latin typeface="+mn-lt"/>
                <a:ea typeface="Tahoma" pitchFamily="34" charset="0"/>
                <a:cs typeface="Tahoma" pitchFamily="34" charset="0"/>
              </a:rPr>
              <a:t>Morale among teachers suffered further when government ministers began using Ofsted reports as a basis for '</a:t>
            </a:r>
            <a:r>
              <a:rPr lang="en-GB" b="1" dirty="0">
                <a:solidFill>
                  <a:schemeClr val="tx1">
                    <a:lumMod val="65000"/>
                    <a:lumOff val="35000"/>
                  </a:schemeClr>
                </a:solidFill>
                <a:latin typeface="+mn-lt"/>
                <a:ea typeface="Tahoma" pitchFamily="34" charset="0"/>
                <a:cs typeface="Tahoma" pitchFamily="34" charset="0"/>
              </a:rPr>
              <a:t>naming and shaming</a:t>
            </a:r>
            <a:r>
              <a:rPr lang="en-GB" dirty="0">
                <a:solidFill>
                  <a:schemeClr val="tx1">
                    <a:lumMod val="65000"/>
                    <a:lumOff val="35000"/>
                  </a:schemeClr>
                </a:solidFill>
                <a:latin typeface="+mn-lt"/>
                <a:ea typeface="Tahoma" pitchFamily="34" charset="0"/>
                <a:cs typeface="Tahoma" pitchFamily="34" charset="0"/>
              </a:rPr>
              <a:t>' so-called 'failing' schools. </a:t>
            </a:r>
            <a:r>
              <a:rPr lang="en-GB" dirty="0"/>
              <a:t/>
            </a:r>
            <a:br>
              <a:rPr lang="en-GB" dirty="0"/>
            </a:br>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77</a:t>
            </a:fld>
            <a:endParaRPr lang="en-US" dirty="0"/>
          </a:p>
        </p:txBody>
      </p:sp>
    </p:spTree>
    <p:extLst>
      <p:ext uri="{BB962C8B-B14F-4D97-AF65-F5344CB8AC3E}">
        <p14:creationId xmlns:p14="http://schemas.microsoft.com/office/powerpoint/2010/main" val="30008911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0" y="19505"/>
            <a:ext cx="9134689" cy="1143000"/>
          </a:xfrm>
        </p:spPr>
        <p:txBody>
          <a:bodyPr>
            <a:normAutofit/>
          </a:bodyPr>
          <a:lstStyle/>
          <a:p>
            <a:r>
              <a:rPr lang="en-GB" sz="4400" dirty="0" smtClean="0">
                <a:solidFill>
                  <a:schemeClr val="accent2">
                    <a:lumMod val="75000"/>
                  </a:schemeClr>
                </a:solidFill>
                <a:latin typeface="+mn-lt"/>
              </a:rPr>
              <a:t>Review of the NC - 1993</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76200" y="1340768"/>
            <a:ext cx="8991600" cy="3764632"/>
          </a:xfrm>
        </p:spPr>
        <p:txBody>
          <a:bodyPr>
            <a:normAutofit/>
          </a:bodyPr>
          <a:lstStyle/>
          <a:p>
            <a:pPr marL="0" indent="0" algn="ctr">
              <a:buNone/>
            </a:pPr>
            <a:r>
              <a:rPr lang="en-GB" sz="3600" dirty="0">
                <a:latin typeface="+mn-lt"/>
              </a:rPr>
              <a:t> </a:t>
            </a:r>
            <a:r>
              <a:rPr lang="en-GB" sz="3600" dirty="0" smtClean="0">
                <a:solidFill>
                  <a:schemeClr val="tx1">
                    <a:lumMod val="65000"/>
                    <a:lumOff val="35000"/>
                  </a:schemeClr>
                </a:solidFill>
                <a:latin typeface="+mn-lt"/>
                <a:ea typeface="Tahoma" pitchFamily="34" charset="0"/>
                <a:cs typeface="Tahoma" pitchFamily="34" charset="0"/>
              </a:rPr>
              <a:t>The </a:t>
            </a:r>
            <a:r>
              <a:rPr lang="en-GB" sz="3600" dirty="0">
                <a:solidFill>
                  <a:schemeClr val="tx1">
                    <a:lumMod val="65000"/>
                    <a:lumOff val="35000"/>
                  </a:schemeClr>
                </a:solidFill>
                <a:latin typeface="+mn-lt"/>
                <a:ea typeface="Tahoma" pitchFamily="34" charset="0"/>
                <a:cs typeface="Tahoma" pitchFamily="34" charset="0"/>
              </a:rPr>
              <a:t>curriculum had become an unwieldy structure which was virtually impossible to implement </a:t>
            </a:r>
            <a:endParaRPr lang="en-GB" sz="3600" dirty="0" smtClean="0">
              <a:solidFill>
                <a:schemeClr val="tx1">
                  <a:lumMod val="65000"/>
                  <a:lumOff val="35000"/>
                </a:schemeClr>
              </a:solidFill>
              <a:latin typeface="+mn-lt"/>
              <a:ea typeface="Tahoma" pitchFamily="34" charset="0"/>
              <a:cs typeface="Tahoma" pitchFamily="34" charset="0"/>
            </a:endParaRPr>
          </a:p>
          <a:p>
            <a:pPr marL="0" indent="0" algn="ctr">
              <a:buNone/>
            </a:pPr>
            <a:r>
              <a:rPr lang="en-GB" sz="3600" dirty="0" smtClean="0">
                <a:solidFill>
                  <a:schemeClr val="tx1">
                    <a:lumMod val="65000"/>
                    <a:lumOff val="35000"/>
                  </a:schemeClr>
                </a:solidFill>
                <a:latin typeface="+mn-lt"/>
                <a:ea typeface="Tahoma" pitchFamily="34" charset="0"/>
                <a:cs typeface="Tahoma" pitchFamily="34" charset="0"/>
              </a:rPr>
              <a:t>and the </a:t>
            </a:r>
            <a:r>
              <a:rPr lang="en-GB" sz="3600" dirty="0">
                <a:solidFill>
                  <a:schemeClr val="tx1">
                    <a:lumMod val="65000"/>
                    <a:lumOff val="35000"/>
                  </a:schemeClr>
                </a:solidFill>
                <a:latin typeface="+mn-lt"/>
                <a:ea typeface="Tahoma" pitchFamily="34" charset="0"/>
                <a:cs typeface="Tahoma" pitchFamily="34" charset="0"/>
              </a:rPr>
              <a:t>time spent on paperwork and testing was damaging good teaching and learning. </a:t>
            </a: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78</a:t>
            </a:fld>
            <a:endParaRPr lang="en-US" dirty="0"/>
          </a:p>
        </p:txBody>
      </p:sp>
    </p:spTree>
    <p:extLst>
      <p:ext uri="{BB962C8B-B14F-4D97-AF65-F5344CB8AC3E}">
        <p14:creationId xmlns:p14="http://schemas.microsoft.com/office/powerpoint/2010/main" val="28040969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solidFill>
                  <a:schemeClr val="accent2">
                    <a:lumMod val="75000"/>
                  </a:schemeClr>
                </a:solidFill>
                <a:latin typeface="+mn-lt"/>
              </a:rPr>
              <a:t>And so….</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323528" y="1484784"/>
            <a:ext cx="8744272" cy="3188568"/>
          </a:xfrm>
        </p:spPr>
        <p:txBody>
          <a:bodyPr/>
          <a:lstStyle/>
          <a:p>
            <a:pPr lvl="0"/>
            <a:r>
              <a:rPr lang="en-GB" sz="3600" dirty="0">
                <a:solidFill>
                  <a:schemeClr val="tx1">
                    <a:lumMod val="65000"/>
                    <a:lumOff val="35000"/>
                  </a:schemeClr>
                </a:solidFill>
                <a:latin typeface="+mn-lt"/>
                <a:ea typeface="Tahoma" pitchFamily="34" charset="0"/>
                <a:cs typeface="Tahoma" pitchFamily="34" charset="0"/>
              </a:rPr>
              <a:t>the content of the curriculum </a:t>
            </a:r>
            <a:r>
              <a:rPr lang="en-GB" sz="3600" dirty="0" smtClean="0">
                <a:solidFill>
                  <a:schemeClr val="tx1">
                    <a:lumMod val="65000"/>
                    <a:lumOff val="35000"/>
                  </a:schemeClr>
                </a:solidFill>
                <a:latin typeface="+mn-lt"/>
                <a:ea typeface="Tahoma" pitchFamily="34" charset="0"/>
                <a:cs typeface="Tahoma" pitchFamily="34" charset="0"/>
              </a:rPr>
              <a:t>was reduced</a:t>
            </a:r>
            <a:r>
              <a:rPr lang="en-GB" sz="3600" dirty="0">
                <a:solidFill>
                  <a:schemeClr val="tx1">
                    <a:lumMod val="65000"/>
                    <a:lumOff val="35000"/>
                  </a:schemeClr>
                </a:solidFill>
                <a:latin typeface="+mn-lt"/>
                <a:ea typeface="Tahoma" pitchFamily="34" charset="0"/>
                <a:cs typeface="Tahoma" pitchFamily="34" charset="0"/>
              </a:rPr>
              <a:t>; </a:t>
            </a:r>
          </a:p>
          <a:p>
            <a:pPr lvl="0"/>
            <a:r>
              <a:rPr lang="en-GB" sz="3600" dirty="0">
                <a:solidFill>
                  <a:schemeClr val="tx1">
                    <a:lumMod val="65000"/>
                    <a:lumOff val="35000"/>
                  </a:schemeClr>
                </a:solidFill>
                <a:latin typeface="+mn-lt"/>
                <a:ea typeface="Tahoma" pitchFamily="34" charset="0"/>
                <a:cs typeface="Tahoma" pitchFamily="34" charset="0"/>
              </a:rPr>
              <a:t>less time w</a:t>
            </a:r>
            <a:r>
              <a:rPr lang="en-GB" sz="3600" dirty="0" smtClean="0">
                <a:solidFill>
                  <a:schemeClr val="tx1">
                    <a:lumMod val="65000"/>
                    <a:lumOff val="35000"/>
                  </a:schemeClr>
                </a:solidFill>
                <a:latin typeface="+mn-lt"/>
                <a:ea typeface="Tahoma" pitchFamily="34" charset="0"/>
                <a:cs typeface="Tahoma" pitchFamily="34" charset="0"/>
              </a:rPr>
              <a:t>ould </a:t>
            </a:r>
            <a:r>
              <a:rPr lang="en-GB" sz="3600" dirty="0">
                <a:solidFill>
                  <a:schemeClr val="tx1">
                    <a:lumMod val="65000"/>
                    <a:lumOff val="35000"/>
                  </a:schemeClr>
                </a:solidFill>
                <a:latin typeface="+mn-lt"/>
                <a:ea typeface="Tahoma" pitchFamily="34" charset="0"/>
                <a:cs typeface="Tahoma" pitchFamily="34" charset="0"/>
              </a:rPr>
              <a:t>be spent on testing; </a:t>
            </a:r>
          </a:p>
          <a:p>
            <a:pPr lvl="0"/>
            <a:r>
              <a:rPr lang="en-GB" sz="3600" dirty="0">
                <a:solidFill>
                  <a:schemeClr val="tx1">
                    <a:lumMod val="65000"/>
                    <a:lumOff val="35000"/>
                  </a:schemeClr>
                </a:solidFill>
                <a:latin typeface="+mn-lt"/>
                <a:ea typeface="Tahoma" pitchFamily="34" charset="0"/>
                <a:cs typeface="Tahoma" pitchFamily="34" charset="0"/>
              </a:rPr>
              <a:t>around a fifth of teaching time w</a:t>
            </a:r>
            <a:r>
              <a:rPr lang="en-GB" sz="3600" dirty="0" smtClean="0">
                <a:solidFill>
                  <a:schemeClr val="tx1">
                    <a:lumMod val="65000"/>
                    <a:lumOff val="35000"/>
                  </a:schemeClr>
                </a:solidFill>
                <a:latin typeface="+mn-lt"/>
                <a:ea typeface="Tahoma" pitchFamily="34" charset="0"/>
                <a:cs typeface="Tahoma" pitchFamily="34" charset="0"/>
              </a:rPr>
              <a:t>ould </a:t>
            </a:r>
            <a:r>
              <a:rPr lang="en-GB" sz="3600" dirty="0">
                <a:solidFill>
                  <a:schemeClr val="tx1">
                    <a:lumMod val="65000"/>
                    <a:lumOff val="35000"/>
                  </a:schemeClr>
                </a:solidFill>
                <a:latin typeface="+mn-lt"/>
                <a:ea typeface="Tahoma" pitchFamily="34" charset="0"/>
                <a:cs typeface="Tahoma" pitchFamily="34" charset="0"/>
              </a:rPr>
              <a:t>be available for use at the discretion of </a:t>
            </a:r>
            <a:r>
              <a:rPr lang="en-GB" sz="3600" dirty="0" smtClean="0">
                <a:solidFill>
                  <a:schemeClr val="tx1">
                    <a:lumMod val="65000"/>
                    <a:lumOff val="35000"/>
                  </a:schemeClr>
                </a:solidFill>
                <a:latin typeface="+mn-lt"/>
                <a:ea typeface="Tahoma" pitchFamily="34" charset="0"/>
                <a:cs typeface="Tahoma" pitchFamily="34" charset="0"/>
              </a:rPr>
              <a:t>schools</a:t>
            </a:r>
            <a:r>
              <a:rPr lang="en-GB" sz="3600" dirty="0">
                <a:solidFill>
                  <a:schemeClr val="tx1">
                    <a:lumMod val="65000"/>
                    <a:lumOff val="35000"/>
                  </a:schemeClr>
                </a:solidFill>
                <a:latin typeface="+mn-lt"/>
              </a:rPr>
              <a:t>.</a:t>
            </a:r>
            <a:r>
              <a:rPr lang="en-GB" sz="3600" dirty="0" smtClean="0">
                <a:solidFill>
                  <a:schemeClr val="tx1">
                    <a:lumMod val="65000"/>
                    <a:lumOff val="35000"/>
                  </a:schemeClr>
                </a:solidFill>
                <a:latin typeface="+mn-lt"/>
              </a:rPr>
              <a:t> </a:t>
            </a:r>
            <a:endParaRPr lang="en-GB" sz="3600" dirty="0">
              <a:solidFill>
                <a:schemeClr val="tx1">
                  <a:lumMod val="65000"/>
                  <a:lumOff val="35000"/>
                </a:schemeClr>
              </a:solidFill>
              <a:latin typeface="+mn-lt"/>
            </a:endParaRPr>
          </a:p>
          <a:p>
            <a:pPr marL="0" indent="0">
              <a:buNone/>
            </a:pPr>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79</a:t>
            </a:fld>
            <a:endParaRPr lang="en-US" dirty="0"/>
          </a:p>
        </p:txBody>
      </p:sp>
    </p:spTree>
    <p:extLst>
      <p:ext uri="{BB962C8B-B14F-4D97-AF65-F5344CB8AC3E}">
        <p14:creationId xmlns:p14="http://schemas.microsoft.com/office/powerpoint/2010/main" val="2619723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22" y="0"/>
            <a:ext cx="9125178" cy="1470025"/>
          </a:xfrm>
        </p:spPr>
        <p:txBody>
          <a:bodyPr>
            <a:normAutofit/>
          </a:bodyPr>
          <a:lstStyle/>
          <a:p>
            <a:r>
              <a:rPr lang="en-US" sz="4400" dirty="0" smtClean="0">
                <a:solidFill>
                  <a:schemeClr val="accent2">
                    <a:lumMod val="75000"/>
                  </a:schemeClr>
                </a:solidFill>
                <a:latin typeface="+mn-lt"/>
              </a:rPr>
              <a:t>Children of the middle classes?</a:t>
            </a:r>
            <a:endParaRPr lang="en-US" sz="4400" dirty="0">
              <a:solidFill>
                <a:schemeClr val="accent2">
                  <a:lumMod val="75000"/>
                </a:schemeClr>
              </a:solidFill>
              <a:latin typeface="+mn-lt"/>
            </a:endParaRPr>
          </a:p>
        </p:txBody>
      </p:sp>
      <p:sp>
        <p:nvSpPr>
          <p:cNvPr id="3" name="Subtitle 2"/>
          <p:cNvSpPr>
            <a:spLocks noGrp="1"/>
          </p:cNvSpPr>
          <p:nvPr>
            <p:ph type="subTitle" idx="1"/>
          </p:nvPr>
        </p:nvSpPr>
        <p:spPr>
          <a:xfrm>
            <a:off x="395536" y="1052736"/>
            <a:ext cx="8568952" cy="4032448"/>
          </a:xfrm>
        </p:spPr>
        <p:txBody>
          <a:bodyPr>
            <a:noAutofit/>
          </a:bodyPr>
          <a:lstStyle/>
          <a:p>
            <a:pPr algn="l"/>
            <a:r>
              <a:rPr lang="en-US" dirty="0" smtClean="0">
                <a:solidFill>
                  <a:schemeClr val="tx1">
                    <a:lumMod val="65000"/>
                    <a:lumOff val="35000"/>
                  </a:schemeClr>
                </a:solidFill>
                <a:latin typeface="+mn-lt"/>
                <a:ea typeface="Tahoma" pitchFamily="34" charset="0"/>
                <a:cs typeface="Tahoma" pitchFamily="34" charset="0"/>
              </a:rPr>
              <a:t>A comment in 1837:</a:t>
            </a:r>
          </a:p>
          <a:p>
            <a:pPr algn="l"/>
            <a:r>
              <a:rPr lang="en-US" sz="3600" dirty="0" smtClean="0">
                <a:solidFill>
                  <a:schemeClr val="tx1">
                    <a:lumMod val="65000"/>
                    <a:lumOff val="35000"/>
                  </a:schemeClr>
                </a:solidFill>
                <a:latin typeface="+mn-lt"/>
                <a:ea typeface="Tahoma" pitchFamily="34" charset="0"/>
                <a:cs typeface="Tahoma" pitchFamily="34" charset="0"/>
              </a:rPr>
              <a:t>“…..the usual stunted course of most of our Grammar Schools is </a:t>
            </a:r>
            <a:r>
              <a:rPr lang="en-US" sz="3600" b="1" dirty="0" smtClean="0">
                <a:solidFill>
                  <a:schemeClr val="tx1">
                    <a:lumMod val="65000"/>
                    <a:lumOff val="35000"/>
                  </a:schemeClr>
                </a:solidFill>
                <a:latin typeface="+mn-lt"/>
                <a:ea typeface="Tahoma" pitchFamily="34" charset="0"/>
                <a:cs typeface="Tahoma" pitchFamily="34" charset="0"/>
              </a:rPr>
              <a:t>a little Latin </a:t>
            </a:r>
            <a:r>
              <a:rPr lang="en-US" sz="3600" dirty="0" smtClean="0">
                <a:solidFill>
                  <a:schemeClr val="tx1">
                    <a:lumMod val="65000"/>
                    <a:lumOff val="35000"/>
                  </a:schemeClr>
                </a:solidFill>
                <a:latin typeface="+mn-lt"/>
                <a:ea typeface="Tahoma" pitchFamily="34" charset="0"/>
                <a:cs typeface="Tahoma" pitchFamily="34" charset="0"/>
              </a:rPr>
              <a:t>learnt in a very imperfect manner, with </a:t>
            </a:r>
            <a:r>
              <a:rPr lang="en-US" sz="3600" b="1" dirty="0" smtClean="0">
                <a:solidFill>
                  <a:schemeClr val="tx1">
                    <a:lumMod val="65000"/>
                    <a:lumOff val="35000"/>
                  </a:schemeClr>
                </a:solidFill>
                <a:latin typeface="+mn-lt"/>
                <a:ea typeface="Tahoma" pitchFamily="34" charset="0"/>
                <a:cs typeface="Tahoma" pitchFamily="34" charset="0"/>
              </a:rPr>
              <a:t>some scraps of Greek</a:t>
            </a:r>
            <a:r>
              <a:rPr lang="en-US" sz="3600" dirty="0" smtClean="0">
                <a:solidFill>
                  <a:schemeClr val="tx1">
                    <a:lumMod val="65000"/>
                    <a:lumOff val="35000"/>
                  </a:schemeClr>
                </a:solidFill>
                <a:latin typeface="+mn-lt"/>
                <a:ea typeface="Tahoma" pitchFamily="34" charset="0"/>
                <a:cs typeface="Tahoma" pitchFamily="34" charset="0"/>
              </a:rPr>
              <a:t>.</a:t>
            </a:r>
          </a:p>
          <a:p>
            <a:pPr algn="l"/>
            <a:r>
              <a:rPr lang="en-US" dirty="0" smtClean="0">
                <a:solidFill>
                  <a:schemeClr val="tx1">
                    <a:lumMod val="65000"/>
                    <a:lumOff val="35000"/>
                  </a:schemeClr>
                </a:solidFill>
                <a:latin typeface="+mn-lt"/>
                <a:ea typeface="Tahoma" pitchFamily="34" charset="0"/>
                <a:cs typeface="Tahoma" pitchFamily="34" charset="0"/>
              </a:rPr>
              <a:t>The middle class in all its sections….finds no instruction which can suit its middle class wants</a:t>
            </a:r>
            <a:r>
              <a:rPr lang="en-US" dirty="0" smtClean="0">
                <a:solidFill>
                  <a:schemeClr val="tx1">
                    <a:lumMod val="65000"/>
                    <a:lumOff val="35000"/>
                  </a:schemeClr>
                </a:solidFill>
                <a:latin typeface="+mn-lt"/>
              </a:rPr>
              <a:t>.</a:t>
            </a:r>
            <a:r>
              <a:rPr lang="en-US" dirty="0" smtClean="0">
                <a:solidFill>
                  <a:schemeClr val="tx1">
                    <a:lumMod val="65000"/>
                    <a:lumOff val="35000"/>
                  </a:schemeClr>
                </a:solidFill>
                <a:latin typeface="+mn-lt"/>
                <a:ea typeface="Tahoma" pitchFamily="34" charset="0"/>
                <a:cs typeface="Tahoma" pitchFamily="34" charset="0"/>
              </a:rPr>
              <a:t>”</a:t>
            </a:r>
            <a:endParaRPr lang="en-US" dirty="0">
              <a:solidFill>
                <a:schemeClr val="tx1">
                  <a:lumMod val="65000"/>
                  <a:lumOff val="35000"/>
                </a:schemeClr>
              </a:solidFill>
              <a:latin typeface="+mn-lt"/>
            </a:endParaRP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8</a:t>
            </a:fld>
            <a:endParaRPr lang="en-US"/>
          </a:p>
        </p:txBody>
      </p:sp>
    </p:spTree>
    <p:extLst>
      <p:ext uri="{BB962C8B-B14F-4D97-AF65-F5344CB8AC3E}">
        <p14:creationId xmlns:p14="http://schemas.microsoft.com/office/powerpoint/2010/main" val="22933872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dirty="0">
                <a:solidFill>
                  <a:schemeClr val="accent2">
                    <a:lumMod val="75000"/>
                  </a:schemeClr>
                </a:solidFill>
                <a:latin typeface="+mn-lt"/>
              </a:rPr>
              <a:t>Curriculum changes </a:t>
            </a:r>
            <a:r>
              <a:rPr lang="en-GB" dirty="0" smtClean="0">
                <a:solidFill>
                  <a:schemeClr val="accent2">
                    <a:lumMod val="75000"/>
                  </a:schemeClr>
                </a:solidFill>
                <a:latin typeface="+mn-lt"/>
              </a:rPr>
              <a:t>with New </a:t>
            </a:r>
            <a:r>
              <a:rPr lang="en-GB" dirty="0">
                <a:solidFill>
                  <a:schemeClr val="accent2">
                    <a:lumMod val="75000"/>
                  </a:schemeClr>
                </a:solidFill>
                <a:latin typeface="+mn-lt"/>
              </a:rPr>
              <a:t>Labour</a:t>
            </a:r>
            <a:endParaRPr lang="en-GB" dirty="0">
              <a:latin typeface="+mn-lt"/>
            </a:endParaRPr>
          </a:p>
        </p:txBody>
      </p:sp>
      <p:sp>
        <p:nvSpPr>
          <p:cNvPr id="3" name="Content Placeholder 2"/>
          <p:cNvSpPr>
            <a:spLocks noGrp="1"/>
          </p:cNvSpPr>
          <p:nvPr>
            <p:ph idx="1"/>
          </p:nvPr>
        </p:nvSpPr>
        <p:spPr>
          <a:xfrm>
            <a:off x="539552" y="1196752"/>
            <a:ext cx="8528248" cy="3908648"/>
          </a:xfrm>
        </p:spPr>
        <p:txBody>
          <a:bodyPr>
            <a:normAutofit/>
          </a:bodyPr>
          <a:lstStyle/>
          <a:p>
            <a:pPr marL="0" indent="0">
              <a:buNone/>
            </a:pPr>
            <a:r>
              <a:rPr lang="en-GB" b="1" dirty="0" smtClean="0">
                <a:latin typeface="+mn-lt"/>
              </a:rPr>
              <a:t>1997 - </a:t>
            </a:r>
            <a:r>
              <a:rPr lang="en-GB" dirty="0" smtClean="0">
                <a:solidFill>
                  <a:schemeClr val="tx1">
                    <a:lumMod val="65000"/>
                    <a:lumOff val="35000"/>
                  </a:schemeClr>
                </a:solidFill>
                <a:latin typeface="+mn-lt"/>
                <a:ea typeface="Tahoma" pitchFamily="34" charset="0"/>
                <a:cs typeface="Tahoma" pitchFamily="34" charset="0"/>
              </a:rPr>
              <a:t>The </a:t>
            </a:r>
            <a:r>
              <a:rPr lang="en-GB" b="1" dirty="0">
                <a:solidFill>
                  <a:schemeClr val="tx1">
                    <a:lumMod val="65000"/>
                    <a:lumOff val="35000"/>
                  </a:schemeClr>
                </a:solidFill>
                <a:latin typeface="+mn-lt"/>
                <a:ea typeface="Tahoma" pitchFamily="34" charset="0"/>
                <a:cs typeface="Tahoma" pitchFamily="34" charset="0"/>
              </a:rPr>
              <a:t>New Labour </a:t>
            </a:r>
            <a:r>
              <a:rPr lang="en-GB" dirty="0">
                <a:solidFill>
                  <a:schemeClr val="tx1">
                    <a:lumMod val="65000"/>
                    <a:lumOff val="35000"/>
                  </a:schemeClr>
                </a:solidFill>
                <a:latin typeface="+mn-lt"/>
                <a:ea typeface="Tahoma" pitchFamily="34" charset="0"/>
                <a:cs typeface="Tahoma" pitchFamily="34" charset="0"/>
              </a:rPr>
              <a:t>government seemed to have mixed views on the value of the National Curriculum. It announced that only </a:t>
            </a:r>
            <a:r>
              <a:rPr lang="en-GB" b="1" dirty="0">
                <a:solidFill>
                  <a:schemeClr val="tx1">
                    <a:lumMod val="65000"/>
                    <a:lumOff val="35000"/>
                  </a:schemeClr>
                </a:solidFill>
                <a:latin typeface="+mn-lt"/>
                <a:ea typeface="Tahoma" pitchFamily="34" charset="0"/>
                <a:cs typeface="Tahoma" pitchFamily="34" charset="0"/>
              </a:rPr>
              <a:t>English, maths, science, IT and swimming</a:t>
            </a:r>
            <a:r>
              <a:rPr lang="en-GB" dirty="0">
                <a:solidFill>
                  <a:schemeClr val="tx1">
                    <a:lumMod val="65000"/>
                    <a:lumOff val="35000"/>
                  </a:schemeClr>
                </a:solidFill>
                <a:latin typeface="+mn-lt"/>
                <a:ea typeface="Tahoma" pitchFamily="34" charset="0"/>
                <a:cs typeface="Tahoma" pitchFamily="34" charset="0"/>
              </a:rPr>
              <a:t> were now to be </a:t>
            </a:r>
            <a:r>
              <a:rPr lang="en-GB" u="sng" dirty="0">
                <a:solidFill>
                  <a:schemeClr val="tx1">
                    <a:lumMod val="65000"/>
                    <a:lumOff val="35000"/>
                  </a:schemeClr>
                </a:solidFill>
                <a:latin typeface="+mn-lt"/>
                <a:ea typeface="Tahoma" pitchFamily="34" charset="0"/>
                <a:cs typeface="Tahoma" pitchFamily="34" charset="0"/>
              </a:rPr>
              <a:t>statutory</a:t>
            </a:r>
            <a:r>
              <a:rPr lang="en-GB" dirty="0">
                <a:solidFill>
                  <a:schemeClr val="tx1">
                    <a:lumMod val="65000"/>
                    <a:lumOff val="35000"/>
                  </a:schemeClr>
                </a:solidFill>
                <a:latin typeface="+mn-lt"/>
                <a:ea typeface="Tahoma" pitchFamily="34" charset="0"/>
                <a:cs typeface="Tahoma" pitchFamily="34" charset="0"/>
              </a:rPr>
              <a:t> requirements for </a:t>
            </a:r>
            <a:r>
              <a:rPr lang="en-GB" b="1" dirty="0">
                <a:solidFill>
                  <a:schemeClr val="tx1">
                    <a:lumMod val="65000"/>
                    <a:lumOff val="35000"/>
                  </a:schemeClr>
                </a:solidFill>
                <a:latin typeface="+mn-lt"/>
                <a:ea typeface="Tahoma" pitchFamily="34" charset="0"/>
                <a:cs typeface="Tahoma" pitchFamily="34" charset="0"/>
              </a:rPr>
              <a:t>primary</a:t>
            </a:r>
            <a:r>
              <a:rPr lang="en-GB" dirty="0">
                <a:solidFill>
                  <a:schemeClr val="tx1">
                    <a:lumMod val="65000"/>
                    <a:lumOff val="35000"/>
                  </a:schemeClr>
                </a:solidFill>
                <a:latin typeface="+mn-lt"/>
                <a:ea typeface="Tahoma" pitchFamily="34" charset="0"/>
                <a:cs typeface="Tahoma" pitchFamily="34" charset="0"/>
              </a:rPr>
              <a:t> schools, though the schools were still required to provide a 'broad curriculum'. </a:t>
            </a:r>
          </a:p>
          <a:p>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80</a:t>
            </a:fld>
            <a:endParaRPr lang="en-US" dirty="0"/>
          </a:p>
        </p:txBody>
      </p:sp>
    </p:spTree>
    <p:extLst>
      <p:ext uri="{BB962C8B-B14F-4D97-AF65-F5344CB8AC3E}">
        <p14:creationId xmlns:p14="http://schemas.microsoft.com/office/powerpoint/2010/main" val="9709550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91953"/>
          </a:xfrm>
        </p:spPr>
        <p:txBody>
          <a:bodyPr>
            <a:normAutofit/>
          </a:bodyPr>
          <a:lstStyle/>
          <a:p>
            <a:r>
              <a:rPr lang="en-GB" sz="4400" dirty="0" smtClean="0">
                <a:solidFill>
                  <a:schemeClr val="accent2">
                    <a:lumMod val="75000"/>
                  </a:schemeClr>
                </a:solidFill>
                <a:latin typeface="+mn-lt"/>
              </a:rPr>
              <a:t>What to teach and how to teach it!</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323528" y="1052736"/>
            <a:ext cx="8600256" cy="4032448"/>
          </a:xfrm>
        </p:spPr>
        <p:txBody>
          <a:bodyPr>
            <a:normAutofit fontScale="92500"/>
          </a:bodyPr>
          <a:lstStyle/>
          <a:p>
            <a:pPr marL="0" indent="0">
              <a:buNone/>
            </a:pPr>
            <a:r>
              <a:rPr lang="en-GB" b="1" dirty="0" smtClean="0">
                <a:solidFill>
                  <a:schemeClr val="tx1">
                    <a:lumMod val="65000"/>
                    <a:lumOff val="35000"/>
                  </a:schemeClr>
                </a:solidFill>
                <a:latin typeface="+mn-lt"/>
                <a:ea typeface="Tahoma" pitchFamily="34" charset="0"/>
                <a:cs typeface="Tahoma" pitchFamily="34" charset="0"/>
              </a:rPr>
              <a:t>1999 - </a:t>
            </a:r>
            <a:r>
              <a:rPr lang="en-GB" b="1" i="1" dirty="0" smtClean="0">
                <a:solidFill>
                  <a:schemeClr val="tx1">
                    <a:lumMod val="65000"/>
                    <a:lumOff val="35000"/>
                  </a:schemeClr>
                </a:solidFill>
                <a:latin typeface="+mn-lt"/>
                <a:ea typeface="Tahoma" pitchFamily="34" charset="0"/>
                <a:cs typeface="Tahoma" pitchFamily="34" charset="0"/>
              </a:rPr>
              <a:t>Improving </a:t>
            </a:r>
            <a:r>
              <a:rPr lang="en-GB" b="1" i="1" dirty="0">
                <a:solidFill>
                  <a:schemeClr val="tx1">
                    <a:lumMod val="65000"/>
                    <a:lumOff val="35000"/>
                  </a:schemeClr>
                </a:solidFill>
                <a:latin typeface="+mn-lt"/>
                <a:ea typeface="Tahoma" pitchFamily="34" charset="0"/>
                <a:cs typeface="Tahoma" pitchFamily="34" charset="0"/>
              </a:rPr>
              <a:t>literacy and numeracy: A fresh start</a:t>
            </a:r>
            <a:r>
              <a:rPr lang="en-GB" b="1" dirty="0">
                <a:solidFill>
                  <a:schemeClr val="tx1">
                    <a:lumMod val="65000"/>
                    <a:lumOff val="35000"/>
                  </a:schemeClr>
                </a:solidFill>
                <a:latin typeface="+mn-lt"/>
                <a:ea typeface="Tahoma" pitchFamily="34" charset="0"/>
                <a:cs typeface="Tahoma" pitchFamily="34" charset="0"/>
              </a:rPr>
              <a:t> </a:t>
            </a:r>
            <a:endParaRPr lang="en-GB" b="1" dirty="0" smtClean="0">
              <a:solidFill>
                <a:schemeClr val="tx1">
                  <a:lumMod val="65000"/>
                  <a:lumOff val="35000"/>
                </a:schemeClr>
              </a:solidFill>
              <a:latin typeface="+mn-lt"/>
              <a:ea typeface="Tahoma" pitchFamily="34" charset="0"/>
              <a:cs typeface="Tahoma" pitchFamily="34" charset="0"/>
            </a:endParaRPr>
          </a:p>
          <a:p>
            <a:pPr marL="0" indent="0">
              <a:buNone/>
            </a:pPr>
            <a:r>
              <a:rPr lang="en-GB" dirty="0">
                <a:solidFill>
                  <a:schemeClr val="tx1">
                    <a:lumMod val="65000"/>
                    <a:lumOff val="35000"/>
                  </a:schemeClr>
                </a:solidFill>
                <a:latin typeface="+mn-lt"/>
                <a:ea typeface="Tahoma" pitchFamily="34" charset="0"/>
                <a:cs typeface="Tahoma" pitchFamily="34" charset="0"/>
              </a:rPr>
              <a:t>T</a:t>
            </a:r>
            <a:r>
              <a:rPr lang="en-GB" dirty="0" smtClean="0">
                <a:solidFill>
                  <a:schemeClr val="tx1">
                    <a:lumMod val="65000"/>
                    <a:lumOff val="35000"/>
                  </a:schemeClr>
                </a:solidFill>
                <a:latin typeface="+mn-lt"/>
                <a:ea typeface="Tahoma" pitchFamily="34" charset="0"/>
                <a:cs typeface="Tahoma" pitchFamily="34" charset="0"/>
              </a:rPr>
              <a:t>he </a:t>
            </a:r>
            <a:r>
              <a:rPr lang="en-GB" b="1" dirty="0">
                <a:solidFill>
                  <a:schemeClr val="tx1">
                    <a:lumMod val="65000"/>
                    <a:lumOff val="35000"/>
                  </a:schemeClr>
                </a:solidFill>
                <a:latin typeface="+mn-lt"/>
                <a:ea typeface="Tahoma" pitchFamily="34" charset="0"/>
                <a:cs typeface="Tahoma" pitchFamily="34" charset="0"/>
              </a:rPr>
              <a:t>National Literacy Strategy </a:t>
            </a:r>
            <a:r>
              <a:rPr lang="en-GB" dirty="0" smtClean="0">
                <a:solidFill>
                  <a:schemeClr val="tx1">
                    <a:lumMod val="65000"/>
                    <a:lumOff val="35000"/>
                  </a:schemeClr>
                </a:solidFill>
                <a:latin typeface="+mn-lt"/>
                <a:ea typeface="Tahoma" pitchFamily="34" charset="0"/>
                <a:cs typeface="Tahoma" pitchFamily="34" charset="0"/>
              </a:rPr>
              <a:t>and, with it, </a:t>
            </a:r>
            <a:r>
              <a:rPr lang="en-GB" b="1" dirty="0">
                <a:solidFill>
                  <a:schemeClr val="tx1">
                    <a:lumMod val="65000"/>
                    <a:lumOff val="35000"/>
                  </a:schemeClr>
                </a:solidFill>
                <a:latin typeface="+mn-lt"/>
                <a:ea typeface="Tahoma" pitchFamily="34" charset="0"/>
                <a:cs typeface="Tahoma" pitchFamily="34" charset="0"/>
              </a:rPr>
              <a:t>National Learning Targets</a:t>
            </a:r>
            <a:r>
              <a:rPr lang="en-GB" dirty="0">
                <a:solidFill>
                  <a:schemeClr val="tx1">
                    <a:lumMod val="65000"/>
                    <a:lumOff val="35000"/>
                  </a:schemeClr>
                </a:solidFill>
                <a:latin typeface="+mn-lt"/>
                <a:ea typeface="Tahoma" pitchFamily="34" charset="0"/>
                <a:cs typeface="Tahoma" pitchFamily="34" charset="0"/>
              </a:rPr>
              <a:t>. This </a:t>
            </a:r>
            <a:r>
              <a:rPr lang="en-GB" dirty="0" smtClean="0">
                <a:solidFill>
                  <a:schemeClr val="tx1">
                    <a:lumMod val="65000"/>
                    <a:lumOff val="35000"/>
                  </a:schemeClr>
                </a:solidFill>
                <a:latin typeface="+mn-lt"/>
                <a:ea typeface="Tahoma" pitchFamily="34" charset="0"/>
                <a:cs typeface="Tahoma" pitchFamily="34" charset="0"/>
              </a:rPr>
              <a:t>was a </a:t>
            </a:r>
            <a:r>
              <a:rPr lang="en-GB" dirty="0">
                <a:solidFill>
                  <a:schemeClr val="tx1">
                    <a:lumMod val="65000"/>
                    <a:lumOff val="35000"/>
                  </a:schemeClr>
                </a:solidFill>
                <a:latin typeface="+mn-lt"/>
                <a:ea typeface="Tahoma" pitchFamily="34" charset="0"/>
                <a:cs typeface="Tahoma" pitchFamily="34" charset="0"/>
              </a:rPr>
              <a:t>considerable increase in government interference in the curriculum. </a:t>
            </a:r>
            <a:r>
              <a:rPr lang="en-GB" dirty="0" smtClean="0">
                <a:solidFill>
                  <a:schemeClr val="tx1">
                    <a:lumMod val="65000"/>
                    <a:lumOff val="35000"/>
                  </a:schemeClr>
                </a:solidFill>
                <a:latin typeface="+mn-lt"/>
                <a:ea typeface="Tahoma" pitchFamily="34" charset="0"/>
                <a:cs typeface="Tahoma" pitchFamily="34" charset="0"/>
              </a:rPr>
              <a:t>Conservatives had </a:t>
            </a:r>
            <a:r>
              <a:rPr lang="en-GB" dirty="0">
                <a:solidFill>
                  <a:schemeClr val="tx1">
                    <a:lumMod val="65000"/>
                    <a:lumOff val="35000"/>
                  </a:schemeClr>
                </a:solidFill>
                <a:latin typeface="+mn-lt"/>
                <a:ea typeface="Tahoma" pitchFamily="34" charset="0"/>
                <a:cs typeface="Tahoma" pitchFamily="34" charset="0"/>
              </a:rPr>
              <a:t>told teachers </a:t>
            </a:r>
            <a:r>
              <a:rPr lang="en-GB" b="1" i="1" dirty="0">
                <a:solidFill>
                  <a:schemeClr val="tx1">
                    <a:lumMod val="65000"/>
                    <a:lumOff val="35000"/>
                  </a:schemeClr>
                </a:solidFill>
                <a:latin typeface="+mn-lt"/>
                <a:ea typeface="Tahoma" pitchFamily="34" charset="0"/>
                <a:cs typeface="Tahoma" pitchFamily="34" charset="0"/>
              </a:rPr>
              <a:t>what</a:t>
            </a:r>
            <a:r>
              <a:rPr lang="en-GB" dirty="0">
                <a:solidFill>
                  <a:schemeClr val="tx1">
                    <a:lumMod val="65000"/>
                    <a:lumOff val="35000"/>
                  </a:schemeClr>
                </a:solidFill>
                <a:latin typeface="+mn-lt"/>
                <a:ea typeface="Tahoma" pitchFamily="34" charset="0"/>
                <a:cs typeface="Tahoma" pitchFamily="34" charset="0"/>
              </a:rPr>
              <a:t> to teach, New Labour now told them</a:t>
            </a:r>
            <a:r>
              <a:rPr lang="en-GB" b="1" dirty="0">
                <a:solidFill>
                  <a:schemeClr val="tx1">
                    <a:lumMod val="65000"/>
                    <a:lumOff val="35000"/>
                  </a:schemeClr>
                </a:solidFill>
                <a:latin typeface="+mn-lt"/>
                <a:ea typeface="Tahoma" pitchFamily="34" charset="0"/>
                <a:cs typeface="Tahoma" pitchFamily="34" charset="0"/>
              </a:rPr>
              <a:t> </a:t>
            </a:r>
            <a:r>
              <a:rPr lang="en-GB" b="1" i="1" dirty="0">
                <a:solidFill>
                  <a:schemeClr val="tx1">
                    <a:lumMod val="65000"/>
                    <a:lumOff val="35000"/>
                  </a:schemeClr>
                </a:solidFill>
                <a:latin typeface="+mn-lt"/>
                <a:ea typeface="Tahoma" pitchFamily="34" charset="0"/>
                <a:cs typeface="Tahoma" pitchFamily="34" charset="0"/>
              </a:rPr>
              <a:t>how</a:t>
            </a:r>
            <a:r>
              <a:rPr lang="en-GB" b="1" dirty="0">
                <a:solidFill>
                  <a:schemeClr val="tx1">
                    <a:lumMod val="65000"/>
                    <a:lumOff val="35000"/>
                  </a:schemeClr>
                </a:solidFill>
                <a:latin typeface="+mn-lt"/>
                <a:ea typeface="Tahoma" pitchFamily="34" charset="0"/>
                <a:cs typeface="Tahoma" pitchFamily="34" charset="0"/>
              </a:rPr>
              <a:t> </a:t>
            </a:r>
            <a:r>
              <a:rPr lang="en-GB" dirty="0">
                <a:solidFill>
                  <a:schemeClr val="tx1">
                    <a:lumMod val="65000"/>
                    <a:lumOff val="35000"/>
                  </a:schemeClr>
                </a:solidFill>
                <a:latin typeface="+mn-lt"/>
                <a:ea typeface="Tahoma" pitchFamily="34" charset="0"/>
                <a:cs typeface="Tahoma" pitchFamily="34" charset="0"/>
              </a:rPr>
              <a:t>to teach it: the '</a:t>
            </a:r>
            <a:r>
              <a:rPr lang="en-GB" b="1" dirty="0">
                <a:solidFill>
                  <a:schemeClr val="tx1">
                    <a:lumMod val="65000"/>
                    <a:lumOff val="35000"/>
                  </a:schemeClr>
                </a:solidFill>
                <a:latin typeface="+mn-lt"/>
                <a:ea typeface="Tahoma" pitchFamily="34" charset="0"/>
                <a:cs typeface="Tahoma" pitchFamily="34" charset="0"/>
              </a:rPr>
              <a:t>Literacy Hour</a:t>
            </a:r>
            <a:r>
              <a:rPr lang="en-GB" dirty="0">
                <a:solidFill>
                  <a:schemeClr val="tx1">
                    <a:lumMod val="65000"/>
                    <a:lumOff val="35000"/>
                  </a:schemeClr>
                </a:solidFill>
                <a:latin typeface="+mn-lt"/>
                <a:ea typeface="Tahoma" pitchFamily="34" charset="0"/>
                <a:cs typeface="Tahoma" pitchFamily="34" charset="0"/>
              </a:rPr>
              <a:t>' (and later, the '</a:t>
            </a:r>
            <a:r>
              <a:rPr lang="en-GB" b="1" dirty="0">
                <a:solidFill>
                  <a:schemeClr val="tx1">
                    <a:lumMod val="65000"/>
                    <a:lumOff val="35000"/>
                  </a:schemeClr>
                </a:solidFill>
                <a:latin typeface="+mn-lt"/>
                <a:ea typeface="Tahoma" pitchFamily="34" charset="0"/>
                <a:cs typeface="Tahoma" pitchFamily="34" charset="0"/>
              </a:rPr>
              <a:t>Numeracy Hour</a:t>
            </a:r>
            <a:r>
              <a:rPr lang="en-GB" dirty="0">
                <a:solidFill>
                  <a:schemeClr val="tx1">
                    <a:lumMod val="65000"/>
                    <a:lumOff val="35000"/>
                  </a:schemeClr>
                </a:solidFill>
                <a:latin typeface="+mn-lt"/>
                <a:ea typeface="Tahoma" pitchFamily="34" charset="0"/>
                <a:cs typeface="Tahoma" pitchFamily="34" charset="0"/>
              </a:rPr>
              <a:t>') spelt out </a:t>
            </a:r>
            <a:r>
              <a:rPr lang="en-GB" b="1" dirty="0">
                <a:solidFill>
                  <a:schemeClr val="tx1">
                    <a:lumMod val="65000"/>
                    <a:lumOff val="35000"/>
                  </a:schemeClr>
                </a:solidFill>
                <a:latin typeface="+mn-lt"/>
                <a:ea typeface="Tahoma" pitchFamily="34" charset="0"/>
                <a:cs typeface="Tahoma" pitchFamily="34" charset="0"/>
              </a:rPr>
              <a:t>content</a:t>
            </a:r>
            <a:r>
              <a:rPr lang="en-GB" dirty="0">
                <a:solidFill>
                  <a:schemeClr val="tx1">
                    <a:lumMod val="65000"/>
                    <a:lumOff val="35000"/>
                  </a:schemeClr>
                </a:solidFill>
                <a:latin typeface="+mn-lt"/>
                <a:ea typeface="Tahoma" pitchFamily="34" charset="0"/>
                <a:cs typeface="Tahoma" pitchFamily="34" charset="0"/>
              </a:rPr>
              <a:t> and </a:t>
            </a:r>
            <a:r>
              <a:rPr lang="en-GB" b="1" dirty="0">
                <a:solidFill>
                  <a:schemeClr val="tx1">
                    <a:lumMod val="65000"/>
                    <a:lumOff val="35000"/>
                  </a:schemeClr>
                </a:solidFill>
                <a:latin typeface="+mn-lt"/>
                <a:ea typeface="Tahoma" pitchFamily="34" charset="0"/>
                <a:cs typeface="Tahoma" pitchFamily="34" charset="0"/>
              </a:rPr>
              <a:t>teaching</a:t>
            </a:r>
            <a:r>
              <a:rPr lang="en-GB" dirty="0">
                <a:solidFill>
                  <a:schemeClr val="tx1">
                    <a:lumMod val="65000"/>
                    <a:lumOff val="35000"/>
                  </a:schemeClr>
                </a:solidFill>
                <a:latin typeface="+mn-lt"/>
                <a:ea typeface="Tahoma" pitchFamily="34" charset="0"/>
                <a:cs typeface="Tahoma" pitchFamily="34" charset="0"/>
              </a:rPr>
              <a:t> methods in enormous detail. </a:t>
            </a:r>
          </a:p>
          <a:p>
            <a:pPr marL="0" indent="0">
              <a:buNone/>
            </a:pPr>
            <a:endParaRPr lang="en-GB" dirty="0"/>
          </a:p>
          <a:p>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81</a:t>
            </a:fld>
            <a:endParaRPr lang="en-US" dirty="0"/>
          </a:p>
        </p:txBody>
      </p:sp>
    </p:spTree>
    <p:extLst>
      <p:ext uri="{BB962C8B-B14F-4D97-AF65-F5344CB8AC3E}">
        <p14:creationId xmlns:p14="http://schemas.microsoft.com/office/powerpoint/2010/main" val="17795913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05"/>
            <a:ext cx="9144000" cy="1143000"/>
          </a:xfrm>
        </p:spPr>
        <p:txBody>
          <a:bodyPr>
            <a:normAutofit/>
          </a:bodyPr>
          <a:lstStyle/>
          <a:p>
            <a:r>
              <a:rPr lang="en-GB" sz="4400" dirty="0" smtClean="0">
                <a:solidFill>
                  <a:schemeClr val="accent2">
                    <a:lumMod val="75000"/>
                  </a:schemeClr>
                </a:solidFill>
                <a:latin typeface="+mn-lt"/>
              </a:rPr>
              <a:t>Blair’s educational themes</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251520" y="1124744"/>
            <a:ext cx="8816280" cy="3672408"/>
          </a:xfrm>
        </p:spPr>
        <p:txBody>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2001 - The </a:t>
            </a:r>
            <a:r>
              <a:rPr lang="en-GB" dirty="0">
                <a:solidFill>
                  <a:schemeClr val="tx1">
                    <a:lumMod val="65000"/>
                    <a:lumOff val="35000"/>
                  </a:schemeClr>
                </a:solidFill>
                <a:latin typeface="+mn-lt"/>
                <a:ea typeface="Tahoma" pitchFamily="34" charset="0"/>
                <a:cs typeface="Tahoma" pitchFamily="34" charset="0"/>
              </a:rPr>
              <a:t>two main themes of </a:t>
            </a:r>
            <a:r>
              <a:rPr lang="en-GB" dirty="0" smtClean="0">
                <a:solidFill>
                  <a:schemeClr val="tx1">
                    <a:lumMod val="65000"/>
                    <a:lumOff val="35000"/>
                  </a:schemeClr>
                </a:solidFill>
                <a:latin typeface="+mn-lt"/>
                <a:ea typeface="Tahoma" pitchFamily="34" charset="0"/>
                <a:cs typeface="Tahoma" pitchFamily="34" charset="0"/>
              </a:rPr>
              <a:t>Blair’s </a:t>
            </a:r>
            <a:r>
              <a:rPr lang="en-GB" dirty="0">
                <a:solidFill>
                  <a:schemeClr val="tx1">
                    <a:lumMod val="65000"/>
                    <a:lumOff val="35000"/>
                  </a:schemeClr>
                </a:solidFill>
                <a:latin typeface="+mn-lt"/>
                <a:ea typeface="Tahoma" pitchFamily="34" charset="0"/>
                <a:cs typeface="Tahoma" pitchFamily="34" charset="0"/>
              </a:rPr>
              <a:t>first term - </a:t>
            </a:r>
            <a:r>
              <a:rPr lang="en-GB" b="1" dirty="0">
                <a:solidFill>
                  <a:schemeClr val="tx1">
                    <a:lumMod val="65000"/>
                    <a:lumOff val="35000"/>
                  </a:schemeClr>
                </a:solidFill>
                <a:latin typeface="+mn-lt"/>
                <a:ea typeface="Tahoma" pitchFamily="34" charset="0"/>
                <a:cs typeface="Tahoma" pitchFamily="34" charset="0"/>
              </a:rPr>
              <a:t>an increase in selection </a:t>
            </a:r>
            <a:r>
              <a:rPr lang="en-GB" dirty="0">
                <a:solidFill>
                  <a:schemeClr val="tx1">
                    <a:lumMod val="65000"/>
                    <a:lumOff val="35000"/>
                  </a:schemeClr>
                </a:solidFill>
                <a:latin typeface="+mn-lt"/>
                <a:ea typeface="Tahoma" pitchFamily="34" charset="0"/>
                <a:cs typeface="Tahoma" pitchFamily="34" charset="0"/>
              </a:rPr>
              <a:t>under the guise of specialisation, and </a:t>
            </a:r>
            <a:r>
              <a:rPr lang="en-GB" b="1" dirty="0">
                <a:solidFill>
                  <a:schemeClr val="tx1">
                    <a:lumMod val="65000"/>
                    <a:lumOff val="35000"/>
                  </a:schemeClr>
                </a:solidFill>
                <a:latin typeface="+mn-lt"/>
                <a:ea typeface="Tahoma" pitchFamily="34" charset="0"/>
                <a:cs typeface="Tahoma" pitchFamily="34" charset="0"/>
              </a:rPr>
              <a:t>the promotion of privatisation</a:t>
            </a:r>
            <a:r>
              <a:rPr lang="en-GB" dirty="0">
                <a:solidFill>
                  <a:schemeClr val="tx1">
                    <a:lumMod val="65000"/>
                    <a:lumOff val="35000"/>
                  </a:schemeClr>
                </a:solidFill>
                <a:latin typeface="+mn-lt"/>
                <a:ea typeface="Tahoma" pitchFamily="34" charset="0"/>
                <a:cs typeface="Tahoma" pitchFamily="34" charset="0"/>
              </a:rPr>
              <a:t> </a:t>
            </a:r>
            <a:r>
              <a:rPr lang="en-GB" dirty="0" smtClean="0">
                <a:solidFill>
                  <a:schemeClr val="tx1">
                    <a:lumMod val="65000"/>
                    <a:lumOff val="35000"/>
                  </a:schemeClr>
                </a:solidFill>
                <a:latin typeface="+mn-lt"/>
                <a:ea typeface="Tahoma" pitchFamily="34" charset="0"/>
                <a:cs typeface="Tahoma" pitchFamily="34" charset="0"/>
              </a:rPr>
              <a:t>– were taken </a:t>
            </a:r>
            <a:r>
              <a:rPr lang="en-GB" dirty="0">
                <a:solidFill>
                  <a:schemeClr val="tx1">
                    <a:lumMod val="65000"/>
                    <a:lumOff val="35000"/>
                  </a:schemeClr>
                </a:solidFill>
                <a:latin typeface="+mn-lt"/>
                <a:ea typeface="Tahoma" pitchFamily="34" charset="0"/>
                <a:cs typeface="Tahoma" pitchFamily="34" charset="0"/>
              </a:rPr>
              <a:t>further in his second term and </a:t>
            </a:r>
            <a:r>
              <a:rPr lang="en-GB" dirty="0" smtClean="0">
                <a:solidFill>
                  <a:schemeClr val="tx1">
                    <a:lumMod val="65000"/>
                    <a:lumOff val="35000"/>
                  </a:schemeClr>
                </a:solidFill>
                <a:latin typeface="+mn-lt"/>
                <a:ea typeface="Tahoma" pitchFamily="34" charset="0"/>
                <a:cs typeface="Tahoma" pitchFamily="34" charset="0"/>
              </a:rPr>
              <a:t>joined </a:t>
            </a:r>
            <a:r>
              <a:rPr lang="en-GB" dirty="0">
                <a:solidFill>
                  <a:schemeClr val="tx1">
                    <a:lumMod val="65000"/>
                    <a:lumOff val="35000"/>
                  </a:schemeClr>
                </a:solidFill>
                <a:latin typeface="+mn-lt"/>
                <a:ea typeface="Tahoma" pitchFamily="34" charset="0"/>
                <a:cs typeface="Tahoma" pitchFamily="34" charset="0"/>
              </a:rPr>
              <a:t>by a third theme - a determination to </a:t>
            </a:r>
            <a:r>
              <a:rPr lang="en-GB" b="1" dirty="0">
                <a:solidFill>
                  <a:schemeClr val="tx1">
                    <a:lumMod val="65000"/>
                    <a:lumOff val="35000"/>
                  </a:schemeClr>
                </a:solidFill>
                <a:latin typeface="+mn-lt"/>
                <a:ea typeface="Tahoma" pitchFamily="34" charset="0"/>
                <a:cs typeface="Tahoma" pitchFamily="34" charset="0"/>
              </a:rPr>
              <a:t>increase the involvement of the churches and other religious groups in educational provision. </a:t>
            </a:r>
          </a:p>
          <a:p>
            <a:pPr marL="0" indent="0">
              <a:buNone/>
            </a:pPr>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82</a:t>
            </a:fld>
            <a:endParaRPr lang="en-US" dirty="0"/>
          </a:p>
        </p:txBody>
      </p:sp>
    </p:spTree>
    <p:extLst>
      <p:ext uri="{BB962C8B-B14F-4D97-AF65-F5344CB8AC3E}">
        <p14:creationId xmlns:p14="http://schemas.microsoft.com/office/powerpoint/2010/main" val="10363544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4400" dirty="0" smtClean="0">
                <a:solidFill>
                  <a:schemeClr val="accent2">
                    <a:lumMod val="75000"/>
                  </a:schemeClr>
                </a:solidFill>
                <a:latin typeface="+mn-lt"/>
              </a:rPr>
              <a:t>The influence of religion</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76200" y="980728"/>
            <a:ext cx="8991600" cy="4124672"/>
          </a:xfrm>
        </p:spPr>
        <p:txBody>
          <a:bodyPr/>
          <a:lstStyle/>
          <a:p>
            <a:pPr marL="0" indent="0">
              <a:buNone/>
            </a:pPr>
            <a:r>
              <a:rPr lang="en-GB" b="1" dirty="0">
                <a:solidFill>
                  <a:schemeClr val="tx1">
                    <a:lumMod val="65000"/>
                    <a:lumOff val="35000"/>
                  </a:schemeClr>
                </a:solidFill>
                <a:latin typeface="+mn-lt"/>
                <a:ea typeface="Tahoma" pitchFamily="34" charset="0"/>
                <a:cs typeface="Tahoma" pitchFamily="34" charset="0"/>
              </a:rPr>
              <a:t>7,000</a:t>
            </a:r>
            <a:r>
              <a:rPr lang="en-GB" dirty="0">
                <a:solidFill>
                  <a:schemeClr val="tx1">
                    <a:lumMod val="65000"/>
                    <a:lumOff val="35000"/>
                  </a:schemeClr>
                </a:solidFill>
                <a:latin typeface="+mn-lt"/>
                <a:ea typeface="Tahoma" pitchFamily="34" charset="0"/>
                <a:cs typeface="Tahoma" pitchFamily="34" charset="0"/>
              </a:rPr>
              <a:t> of England's 25,000 state schools were already faith schools - 589 secondary and 6,384 primary</a:t>
            </a:r>
            <a:r>
              <a:rPr lang="en-GB" dirty="0" smtClean="0">
                <a:solidFill>
                  <a:schemeClr val="tx1">
                    <a:lumMod val="65000"/>
                    <a:lumOff val="35000"/>
                  </a:schemeClr>
                </a:solidFill>
                <a:latin typeface="+mn-lt"/>
                <a:ea typeface="Tahoma" pitchFamily="34" charset="0"/>
                <a:cs typeface="Tahoma" pitchFamily="34" charset="0"/>
              </a:rPr>
              <a:t>. </a:t>
            </a:r>
            <a:r>
              <a:rPr lang="en-GB" dirty="0">
                <a:solidFill>
                  <a:schemeClr val="tx1">
                    <a:lumMod val="65000"/>
                    <a:lumOff val="35000"/>
                  </a:schemeClr>
                </a:solidFill>
                <a:latin typeface="+mn-lt"/>
                <a:ea typeface="Tahoma" pitchFamily="34" charset="0"/>
                <a:cs typeface="Tahoma" pitchFamily="34" charset="0"/>
              </a:rPr>
              <a:t>T</a:t>
            </a:r>
            <a:r>
              <a:rPr lang="en-GB" dirty="0" smtClean="0">
                <a:solidFill>
                  <a:schemeClr val="tx1">
                    <a:lumMod val="65000"/>
                    <a:lumOff val="35000"/>
                  </a:schemeClr>
                </a:solidFill>
                <a:latin typeface="+mn-lt"/>
                <a:ea typeface="Tahoma" pitchFamily="34" charset="0"/>
                <a:cs typeface="Tahoma" pitchFamily="34" charset="0"/>
              </a:rPr>
              <a:t>he </a:t>
            </a:r>
            <a:r>
              <a:rPr lang="en-GB" dirty="0">
                <a:solidFill>
                  <a:schemeClr val="tx1">
                    <a:lumMod val="65000"/>
                    <a:lumOff val="35000"/>
                  </a:schemeClr>
                </a:solidFill>
                <a:latin typeface="+mn-lt"/>
                <a:ea typeface="Tahoma" pitchFamily="34" charset="0"/>
                <a:cs typeface="Tahoma" pitchFamily="34" charset="0"/>
              </a:rPr>
              <a:t>government was determined to press ahead and create even more such schools. Among </a:t>
            </a:r>
            <a:r>
              <a:rPr lang="en-GB" dirty="0" smtClean="0">
                <a:solidFill>
                  <a:schemeClr val="tx1">
                    <a:lumMod val="65000"/>
                    <a:lumOff val="35000"/>
                  </a:schemeClr>
                </a:solidFill>
                <a:latin typeface="+mn-lt"/>
                <a:ea typeface="Tahoma" pitchFamily="34" charset="0"/>
                <a:cs typeface="Tahoma" pitchFamily="34" charset="0"/>
              </a:rPr>
              <a:t>40 projects </a:t>
            </a:r>
            <a:r>
              <a:rPr lang="en-GB" dirty="0">
                <a:solidFill>
                  <a:schemeClr val="tx1">
                    <a:lumMod val="65000"/>
                    <a:lumOff val="35000"/>
                  </a:schemeClr>
                </a:solidFill>
                <a:latin typeface="+mn-lt"/>
                <a:ea typeface="Tahoma" pitchFamily="34" charset="0"/>
                <a:cs typeface="Tahoma" pitchFamily="34" charset="0"/>
              </a:rPr>
              <a:t>already being planned were a £12 million Islamic secondary school for girls in Birmingham, an evangelical Christian school in Leeds and a new Jewish school in London</a:t>
            </a:r>
            <a:r>
              <a:rPr lang="en-GB" dirty="0">
                <a:solidFill>
                  <a:schemeClr val="tx1">
                    <a:lumMod val="65000"/>
                    <a:lumOff val="35000"/>
                  </a:schemeClr>
                </a:solidFill>
                <a:latin typeface="+mn-lt"/>
              </a:rPr>
              <a:t>. </a:t>
            </a: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83</a:t>
            </a:fld>
            <a:endParaRPr lang="en-US" dirty="0"/>
          </a:p>
        </p:txBody>
      </p:sp>
    </p:spTree>
    <p:extLst>
      <p:ext uri="{BB962C8B-B14F-4D97-AF65-F5344CB8AC3E}">
        <p14:creationId xmlns:p14="http://schemas.microsoft.com/office/powerpoint/2010/main" val="18943977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solidFill>
                  <a:schemeClr val="accent2">
                    <a:lumMod val="75000"/>
                  </a:schemeClr>
                </a:solidFill>
                <a:latin typeface="+mn-lt"/>
              </a:rPr>
              <a:t>Literacy Strategy unsuccessful</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395536" y="1630362"/>
            <a:ext cx="8672264" cy="3475038"/>
          </a:xfrm>
        </p:spPr>
        <p:txBody>
          <a:bodyPr/>
          <a:lstStyle/>
          <a:p>
            <a:pPr marL="0" indent="0">
              <a:buNone/>
            </a:pPr>
            <a:r>
              <a:rPr lang="en-GB" dirty="0">
                <a:solidFill>
                  <a:schemeClr val="tx1">
                    <a:lumMod val="65000"/>
                    <a:lumOff val="35000"/>
                  </a:schemeClr>
                </a:solidFill>
                <a:latin typeface="+mn-lt"/>
                <a:ea typeface="Tahoma" pitchFamily="34" charset="0"/>
                <a:cs typeface="Tahoma" pitchFamily="34" charset="0"/>
              </a:rPr>
              <a:t>Increasing concerns were expressed about the effectiveness of the National Literacy Strategy. Ministers announced that it would be reviewed, since </a:t>
            </a:r>
            <a:r>
              <a:rPr lang="en-GB" b="1" dirty="0">
                <a:solidFill>
                  <a:schemeClr val="tx1">
                    <a:lumMod val="65000"/>
                    <a:lumOff val="35000"/>
                  </a:schemeClr>
                </a:solidFill>
                <a:latin typeface="+mn-lt"/>
                <a:ea typeface="Tahoma" pitchFamily="34" charset="0"/>
                <a:cs typeface="Tahoma" pitchFamily="34" charset="0"/>
              </a:rPr>
              <a:t>it had failed to deliver any improvement in reading and writing scores in three consecutive </a:t>
            </a:r>
            <a:r>
              <a:rPr lang="en-GB" b="1" dirty="0" smtClean="0">
                <a:solidFill>
                  <a:schemeClr val="tx1">
                    <a:lumMod val="65000"/>
                    <a:lumOff val="35000"/>
                  </a:schemeClr>
                </a:solidFill>
                <a:latin typeface="+mn-lt"/>
                <a:ea typeface="Tahoma" pitchFamily="34" charset="0"/>
                <a:cs typeface="Tahoma" pitchFamily="34" charset="0"/>
              </a:rPr>
              <a:t>years. </a:t>
            </a:r>
            <a:r>
              <a:rPr lang="en-GB" dirty="0" smtClean="0">
                <a:solidFill>
                  <a:schemeClr val="tx1">
                    <a:lumMod val="65000"/>
                    <a:lumOff val="35000"/>
                  </a:schemeClr>
                </a:solidFill>
                <a:latin typeface="+mn-lt"/>
                <a:ea typeface="Tahoma" pitchFamily="34" charset="0"/>
                <a:cs typeface="Tahoma" pitchFamily="34" charset="0"/>
              </a:rPr>
              <a:t>(2003</a:t>
            </a:r>
            <a:r>
              <a:rPr lang="en-GB" dirty="0" smtClean="0">
                <a:latin typeface="+mn-lt"/>
                <a:ea typeface="Tahoma" pitchFamily="34" charset="0"/>
                <a:cs typeface="Tahoma" pitchFamily="34" charset="0"/>
              </a:rPr>
              <a:t>) </a:t>
            </a:r>
            <a:endParaRPr lang="en-GB" dirty="0">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smtClean="0"/>
              <a:t>MAY 2012</a:t>
            </a:r>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84</a:t>
            </a:fld>
            <a:endParaRPr lang="en-US" dirty="0"/>
          </a:p>
        </p:txBody>
      </p:sp>
    </p:spTree>
    <p:extLst>
      <p:ext uri="{BB962C8B-B14F-4D97-AF65-F5344CB8AC3E}">
        <p14:creationId xmlns:p14="http://schemas.microsoft.com/office/powerpoint/2010/main" val="17221049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solidFill>
                  <a:schemeClr val="accent2">
                    <a:lumMod val="75000"/>
                  </a:schemeClr>
                </a:solidFill>
                <a:latin typeface="+mn-lt"/>
              </a:rPr>
              <a:t>And so….</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323528" y="1196752"/>
            <a:ext cx="8744272" cy="3908648"/>
          </a:xfrm>
        </p:spPr>
        <p:txBody>
          <a:bodyPr>
            <a:normAutofit lnSpcReduction="10000"/>
          </a:bodyPr>
          <a:lstStyle/>
          <a:p>
            <a:pPr marL="0" indent="0">
              <a:buNone/>
            </a:pPr>
            <a:r>
              <a:rPr lang="en-GB" dirty="0">
                <a:solidFill>
                  <a:schemeClr val="tx1">
                    <a:lumMod val="65000"/>
                    <a:lumOff val="35000"/>
                  </a:schemeClr>
                </a:solidFill>
                <a:latin typeface="+mn-lt"/>
                <a:ea typeface="Tahoma" pitchFamily="34" charset="0"/>
                <a:cs typeface="Tahoma" pitchFamily="34" charset="0"/>
              </a:rPr>
              <a:t>P</a:t>
            </a:r>
            <a:r>
              <a:rPr lang="en-GB" dirty="0" smtClean="0">
                <a:solidFill>
                  <a:schemeClr val="tx1">
                    <a:lumMod val="65000"/>
                    <a:lumOff val="35000"/>
                  </a:schemeClr>
                </a:solidFill>
                <a:latin typeface="+mn-lt"/>
                <a:ea typeface="Tahoma" pitchFamily="34" charset="0"/>
                <a:cs typeface="Tahoma" pitchFamily="34" charset="0"/>
              </a:rPr>
              <a:t>rimary </a:t>
            </a:r>
            <a:r>
              <a:rPr lang="en-GB" dirty="0">
                <a:solidFill>
                  <a:schemeClr val="tx1">
                    <a:lumMod val="65000"/>
                    <a:lumOff val="35000"/>
                  </a:schemeClr>
                </a:solidFill>
                <a:latin typeface="+mn-lt"/>
                <a:ea typeface="Tahoma" pitchFamily="34" charset="0"/>
                <a:cs typeface="Tahoma" pitchFamily="34" charset="0"/>
              </a:rPr>
              <a:t>school tests and targets would be streamlined. The tests for seven year olds would be less formal and would form part of a wider</a:t>
            </a:r>
            <a:r>
              <a:rPr lang="en-GB" b="1" dirty="0">
                <a:solidFill>
                  <a:schemeClr val="tx1">
                    <a:lumMod val="65000"/>
                    <a:lumOff val="35000"/>
                  </a:schemeClr>
                </a:solidFill>
                <a:latin typeface="+mn-lt"/>
                <a:ea typeface="Tahoma" pitchFamily="34" charset="0"/>
                <a:cs typeface="Tahoma" pitchFamily="34" charset="0"/>
              </a:rPr>
              <a:t> teacher-led </a:t>
            </a:r>
            <a:r>
              <a:rPr lang="en-GB" b="1" dirty="0" smtClean="0">
                <a:solidFill>
                  <a:schemeClr val="tx1">
                    <a:lumMod val="65000"/>
                    <a:lumOff val="35000"/>
                  </a:schemeClr>
                </a:solidFill>
                <a:latin typeface="+mn-lt"/>
                <a:ea typeface="Tahoma" pitchFamily="34" charset="0"/>
                <a:cs typeface="Tahoma" pitchFamily="34" charset="0"/>
              </a:rPr>
              <a:t>assessment. </a:t>
            </a:r>
          </a:p>
          <a:p>
            <a:pPr marL="0" indent="0">
              <a:buNone/>
            </a:pPr>
            <a:r>
              <a:rPr lang="en-GB" dirty="0" smtClean="0">
                <a:solidFill>
                  <a:schemeClr val="tx1">
                    <a:lumMod val="65000"/>
                    <a:lumOff val="35000"/>
                  </a:schemeClr>
                </a:solidFill>
                <a:latin typeface="+mn-lt"/>
                <a:ea typeface="Tahoma" pitchFamily="34" charset="0"/>
                <a:cs typeface="Tahoma" pitchFamily="34" charset="0"/>
              </a:rPr>
              <a:t>Ofsted said: continued </a:t>
            </a:r>
            <a:r>
              <a:rPr lang="en-GB" dirty="0">
                <a:solidFill>
                  <a:schemeClr val="tx1">
                    <a:lumMod val="65000"/>
                    <a:lumOff val="35000"/>
                  </a:schemeClr>
                </a:solidFill>
                <a:latin typeface="+mn-lt"/>
                <a:ea typeface="Tahoma" pitchFamily="34" charset="0"/>
                <a:cs typeface="Tahoma" pitchFamily="34" charset="0"/>
              </a:rPr>
              <a:t>improvement in reading standards was being marred by an increasing gulf between schools which successfully tackled weaknesses in reading and those that did </a:t>
            </a:r>
            <a:r>
              <a:rPr lang="en-GB" dirty="0" smtClean="0">
                <a:solidFill>
                  <a:schemeClr val="tx1">
                    <a:lumMod val="65000"/>
                    <a:lumOff val="35000"/>
                  </a:schemeClr>
                </a:solidFill>
                <a:latin typeface="+mn-lt"/>
                <a:ea typeface="Tahoma" pitchFamily="34" charset="0"/>
                <a:cs typeface="Tahoma" pitchFamily="34" charset="0"/>
              </a:rPr>
              <a:t>not.</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85</a:t>
            </a:fld>
            <a:endParaRPr lang="en-US" dirty="0"/>
          </a:p>
        </p:txBody>
      </p:sp>
    </p:spTree>
    <p:extLst>
      <p:ext uri="{BB962C8B-B14F-4D97-AF65-F5344CB8AC3E}">
        <p14:creationId xmlns:p14="http://schemas.microsoft.com/office/powerpoint/2010/main" val="22642398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4400" dirty="0" smtClean="0">
                <a:solidFill>
                  <a:schemeClr val="accent2">
                    <a:lumMod val="75000"/>
                  </a:schemeClr>
                </a:solidFill>
                <a:latin typeface="+mn-lt"/>
              </a:rPr>
              <a:t>Warning to Government</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323528" y="1340768"/>
            <a:ext cx="8672264" cy="3188568"/>
          </a:xfrm>
        </p:spPr>
        <p:txBody>
          <a:bodyPr/>
          <a:lstStyle/>
          <a:p>
            <a:pPr marL="0" indent="0">
              <a:buNone/>
            </a:pPr>
            <a:r>
              <a:rPr lang="en-GB" dirty="0" smtClean="0">
                <a:latin typeface="+mn-lt"/>
              </a:rPr>
              <a:t>The </a:t>
            </a:r>
            <a:r>
              <a:rPr lang="en-GB" u="sng" dirty="0">
                <a:latin typeface="+mn-lt"/>
              </a:rPr>
              <a:t>enforced</a:t>
            </a:r>
            <a:r>
              <a:rPr lang="en-GB" dirty="0">
                <a:latin typeface="+mn-lt"/>
              </a:rPr>
              <a:t> focus on maths and English in primary schools was creating a '</a:t>
            </a:r>
            <a:r>
              <a:rPr lang="en-GB" b="1" dirty="0">
                <a:latin typeface="+mn-lt"/>
              </a:rPr>
              <a:t>two-tier curriculum</a:t>
            </a:r>
            <a:r>
              <a:rPr lang="en-GB" dirty="0">
                <a:latin typeface="+mn-lt"/>
              </a:rPr>
              <a:t>', with other subjects - particularly geography, history and religious education - being neglected. </a:t>
            </a:r>
            <a:endParaRPr lang="en-GB" dirty="0" smtClean="0">
              <a:latin typeface="+mn-lt"/>
            </a:endParaRPr>
          </a:p>
          <a:p>
            <a:pPr marL="0" indent="0">
              <a:buNone/>
            </a:pPr>
            <a:r>
              <a:rPr lang="en-GB" dirty="0" smtClean="0">
                <a:latin typeface="+mn-lt"/>
              </a:rPr>
              <a:t>(Inspectors and unions)</a:t>
            </a:r>
            <a:endParaRPr lang="en-GB" dirty="0">
              <a:latin typeface="+mn-lt"/>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86</a:t>
            </a:fld>
            <a:endParaRPr lang="en-US" dirty="0"/>
          </a:p>
        </p:txBody>
      </p:sp>
    </p:spTree>
    <p:extLst>
      <p:ext uri="{BB962C8B-B14F-4D97-AF65-F5344CB8AC3E}">
        <p14:creationId xmlns:p14="http://schemas.microsoft.com/office/powerpoint/2010/main" val="18828657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4400" dirty="0" smtClean="0">
                <a:solidFill>
                  <a:schemeClr val="accent2">
                    <a:lumMod val="75000"/>
                  </a:schemeClr>
                </a:solidFill>
                <a:latin typeface="+mn-lt"/>
              </a:rPr>
              <a:t>Testing would continue</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251520" y="1268760"/>
            <a:ext cx="8744272" cy="3475038"/>
          </a:xfrm>
        </p:spPr>
        <p:txBody>
          <a:bodyPr>
            <a:normAutofit/>
          </a:bodyPr>
          <a:lstStyle/>
          <a:p>
            <a:pPr marL="0" indent="0">
              <a:buNone/>
            </a:pPr>
            <a:r>
              <a:rPr lang="en-GB" dirty="0">
                <a:solidFill>
                  <a:schemeClr val="tx1">
                    <a:lumMod val="65000"/>
                    <a:lumOff val="35000"/>
                  </a:schemeClr>
                </a:solidFill>
                <a:latin typeface="Tahoma" pitchFamily="34" charset="0"/>
                <a:ea typeface="Tahoma" pitchFamily="34" charset="0"/>
                <a:cs typeface="Tahoma" pitchFamily="34" charset="0"/>
              </a:rPr>
              <a:t>The obsession with tests, targets and tables applied only to </a:t>
            </a:r>
            <a:r>
              <a:rPr lang="en-GB" dirty="0" smtClean="0">
                <a:solidFill>
                  <a:schemeClr val="tx1">
                    <a:lumMod val="65000"/>
                    <a:lumOff val="35000"/>
                  </a:schemeClr>
                </a:solidFill>
                <a:latin typeface="Tahoma" pitchFamily="34" charset="0"/>
                <a:ea typeface="Tahoma" pitchFamily="34" charset="0"/>
                <a:cs typeface="Tahoma" pitchFamily="34" charset="0"/>
              </a:rPr>
              <a:t>England.</a:t>
            </a:r>
          </a:p>
          <a:p>
            <a:pPr marL="0" indent="0">
              <a:buNone/>
            </a:pPr>
            <a:r>
              <a:rPr lang="en-GB" dirty="0">
                <a:solidFill>
                  <a:schemeClr val="tx1">
                    <a:lumMod val="65000"/>
                    <a:lumOff val="35000"/>
                  </a:schemeClr>
                </a:solidFill>
                <a:latin typeface="Tahoma" pitchFamily="34" charset="0"/>
                <a:ea typeface="Tahoma" pitchFamily="34" charset="0"/>
                <a:cs typeface="Tahoma" pitchFamily="34" charset="0"/>
              </a:rPr>
              <a:t>Schools in </a:t>
            </a:r>
            <a:r>
              <a:rPr lang="en-GB" dirty="0" smtClean="0">
                <a:solidFill>
                  <a:schemeClr val="tx1">
                    <a:lumMod val="65000"/>
                    <a:lumOff val="35000"/>
                  </a:schemeClr>
                </a:solidFill>
                <a:latin typeface="Tahoma" pitchFamily="34" charset="0"/>
                <a:ea typeface="Tahoma" pitchFamily="34" charset="0"/>
                <a:cs typeface="Tahoma" pitchFamily="34" charset="0"/>
              </a:rPr>
              <a:t>England would </a:t>
            </a:r>
            <a:r>
              <a:rPr lang="en-GB" dirty="0">
                <a:solidFill>
                  <a:schemeClr val="tx1">
                    <a:lumMod val="65000"/>
                    <a:lumOff val="35000"/>
                  </a:schemeClr>
                </a:solidFill>
                <a:latin typeface="Tahoma" pitchFamily="34" charset="0"/>
                <a:ea typeface="Tahoma" pitchFamily="34" charset="0"/>
                <a:cs typeface="Tahoma" pitchFamily="34" charset="0"/>
              </a:rPr>
              <a:t>have to go on testing children regularly because the government believed such tests were necessary to drive up standards</a:t>
            </a:r>
            <a:r>
              <a:rPr lang="en-GB" dirty="0">
                <a:solidFill>
                  <a:schemeClr val="tx1">
                    <a:lumMod val="65000"/>
                    <a:lumOff val="35000"/>
                  </a:schemeClr>
                </a:solidFill>
              </a:rPr>
              <a:t>. </a:t>
            </a:r>
            <a:r>
              <a:rPr lang="en-GB" dirty="0" smtClean="0">
                <a:solidFill>
                  <a:schemeClr val="tx1">
                    <a:lumMod val="65000"/>
                    <a:lumOff val="35000"/>
                  </a:schemeClr>
                </a:solidFill>
              </a:rPr>
              <a:t>                                                     </a:t>
            </a:r>
            <a:r>
              <a:rPr lang="en-GB" dirty="0" smtClean="0">
                <a:solidFill>
                  <a:schemeClr val="tx1">
                    <a:lumMod val="65000"/>
                    <a:lumOff val="35000"/>
                  </a:schemeClr>
                </a:solidFill>
                <a:latin typeface="Tahoma" pitchFamily="34" charset="0"/>
                <a:ea typeface="Tahoma" pitchFamily="34" charset="0"/>
                <a:cs typeface="Tahoma" pitchFamily="34" charset="0"/>
              </a:rPr>
              <a:t>(2004)</a:t>
            </a:r>
            <a:endParaRPr lang="en-GB" dirty="0">
              <a:solidFill>
                <a:schemeClr val="tx1">
                  <a:lumMod val="65000"/>
                  <a:lumOff val="35000"/>
                </a:schemeClr>
              </a:solidFill>
              <a:latin typeface="Tahoma" pitchFamily="34" charset="0"/>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smtClean="0"/>
              <a:t>MAY 2012</a:t>
            </a:r>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87</a:t>
            </a:fld>
            <a:endParaRPr lang="en-US" dirty="0"/>
          </a:p>
        </p:txBody>
      </p:sp>
    </p:spTree>
    <p:extLst>
      <p:ext uri="{BB962C8B-B14F-4D97-AF65-F5344CB8AC3E}">
        <p14:creationId xmlns:p14="http://schemas.microsoft.com/office/powerpoint/2010/main" val="35454523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2" y="-99392"/>
            <a:ext cx="9138037" cy="1143000"/>
          </a:xfrm>
        </p:spPr>
        <p:txBody>
          <a:bodyPr>
            <a:normAutofit/>
          </a:bodyPr>
          <a:lstStyle/>
          <a:p>
            <a:r>
              <a:rPr lang="en-GB" sz="4400" dirty="0" smtClean="0">
                <a:solidFill>
                  <a:schemeClr val="accent2">
                    <a:lumMod val="75000"/>
                  </a:schemeClr>
                </a:solidFill>
                <a:latin typeface="+mn-lt"/>
              </a:rPr>
              <a:t>Growth of privatisation</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467544" y="1340768"/>
            <a:ext cx="8600256" cy="3764632"/>
          </a:xfrm>
        </p:spPr>
        <p:txBody>
          <a:bodyPr>
            <a:normAutofit/>
          </a:bodyPr>
          <a:lstStyle/>
          <a:p>
            <a:pPr marL="0" indent="0">
              <a:buNone/>
            </a:pPr>
            <a:r>
              <a:rPr lang="en-GB" sz="3600" dirty="0" smtClean="0">
                <a:solidFill>
                  <a:schemeClr val="tx1">
                    <a:lumMod val="65000"/>
                    <a:lumOff val="35000"/>
                  </a:schemeClr>
                </a:solidFill>
                <a:latin typeface="+mn-lt"/>
                <a:ea typeface="Tahoma" pitchFamily="34" charset="0"/>
                <a:cs typeface="Tahoma" pitchFamily="34" charset="0"/>
              </a:rPr>
              <a:t>2006 proposal: </a:t>
            </a:r>
            <a:r>
              <a:rPr lang="en-GB" sz="3600" b="1" dirty="0">
                <a:solidFill>
                  <a:schemeClr val="tx1">
                    <a:lumMod val="65000"/>
                    <a:lumOff val="35000"/>
                  </a:schemeClr>
                </a:solidFill>
                <a:latin typeface="+mn-lt"/>
                <a:ea typeface="Tahoma" pitchFamily="34" charset="0"/>
                <a:cs typeface="Tahoma" pitchFamily="34" charset="0"/>
              </a:rPr>
              <a:t>all</a:t>
            </a:r>
            <a:r>
              <a:rPr lang="en-GB" sz="3600" dirty="0">
                <a:solidFill>
                  <a:schemeClr val="tx1">
                    <a:lumMod val="65000"/>
                    <a:lumOff val="35000"/>
                  </a:schemeClr>
                </a:solidFill>
                <a:latin typeface="+mn-lt"/>
                <a:ea typeface="Tahoma" pitchFamily="34" charset="0"/>
                <a:cs typeface="Tahoma" pitchFamily="34" charset="0"/>
              </a:rPr>
              <a:t> primary and secondary schools would be encouraged to become </a:t>
            </a:r>
            <a:r>
              <a:rPr lang="en-GB" sz="3600" b="1" dirty="0">
                <a:solidFill>
                  <a:schemeClr val="tx1">
                    <a:lumMod val="65000"/>
                    <a:lumOff val="35000"/>
                  </a:schemeClr>
                </a:solidFill>
                <a:latin typeface="+mn-lt"/>
                <a:ea typeface="Tahoma" pitchFamily="34" charset="0"/>
                <a:cs typeface="Tahoma" pitchFamily="34" charset="0"/>
              </a:rPr>
              <a:t>independent state schools </a:t>
            </a:r>
            <a:r>
              <a:rPr lang="en-GB" sz="3600" dirty="0" smtClean="0">
                <a:solidFill>
                  <a:schemeClr val="tx1">
                    <a:lumMod val="65000"/>
                    <a:lumOff val="35000"/>
                  </a:schemeClr>
                </a:solidFill>
                <a:latin typeface="+mn-lt"/>
                <a:ea typeface="Tahoma" pitchFamily="34" charset="0"/>
                <a:cs typeface="Tahoma" pitchFamily="34" charset="0"/>
              </a:rPr>
              <a:t>backed </a:t>
            </a:r>
            <a:r>
              <a:rPr lang="en-GB" sz="3600" dirty="0">
                <a:solidFill>
                  <a:schemeClr val="tx1">
                    <a:lumMod val="65000"/>
                    <a:lumOff val="35000"/>
                  </a:schemeClr>
                </a:solidFill>
                <a:latin typeface="+mn-lt"/>
                <a:ea typeface="Tahoma" pitchFamily="34" charset="0"/>
                <a:cs typeface="Tahoma" pitchFamily="34" charset="0"/>
              </a:rPr>
              <a:t>by private sponsors - businesses, charities, </a:t>
            </a:r>
            <a:r>
              <a:rPr lang="en-GB" sz="3600" b="1" dirty="0">
                <a:solidFill>
                  <a:schemeClr val="tx1">
                    <a:lumMod val="65000"/>
                    <a:lumOff val="35000"/>
                  </a:schemeClr>
                </a:solidFill>
                <a:latin typeface="+mn-lt"/>
                <a:ea typeface="Tahoma" pitchFamily="34" charset="0"/>
                <a:cs typeface="Tahoma" pitchFamily="34" charset="0"/>
              </a:rPr>
              <a:t>faith groups</a:t>
            </a:r>
            <a:r>
              <a:rPr lang="en-GB" sz="3600" dirty="0">
                <a:solidFill>
                  <a:schemeClr val="tx1">
                    <a:lumMod val="65000"/>
                    <a:lumOff val="35000"/>
                  </a:schemeClr>
                </a:solidFill>
                <a:latin typeface="+mn-lt"/>
                <a:ea typeface="Tahoma" pitchFamily="34" charset="0"/>
                <a:cs typeface="Tahoma" pitchFamily="34" charset="0"/>
              </a:rPr>
              <a:t>, universities or </a:t>
            </a:r>
            <a:r>
              <a:rPr lang="en-GB" sz="3600" dirty="0" smtClean="0">
                <a:solidFill>
                  <a:schemeClr val="tx1">
                    <a:lumMod val="65000"/>
                    <a:lumOff val="35000"/>
                  </a:schemeClr>
                </a:solidFill>
                <a:latin typeface="+mn-lt"/>
                <a:ea typeface="Tahoma" pitchFamily="34" charset="0"/>
                <a:cs typeface="Tahoma" pitchFamily="34" charset="0"/>
              </a:rPr>
              <a:t>parent </a:t>
            </a:r>
            <a:r>
              <a:rPr lang="en-GB" sz="3600" dirty="0">
                <a:solidFill>
                  <a:schemeClr val="tx1">
                    <a:lumMod val="65000"/>
                    <a:lumOff val="35000"/>
                  </a:schemeClr>
                </a:solidFill>
                <a:latin typeface="+mn-lt"/>
                <a:ea typeface="Tahoma" pitchFamily="34" charset="0"/>
                <a:cs typeface="Tahoma" pitchFamily="34" charset="0"/>
              </a:rPr>
              <a:t>and community organisations. </a:t>
            </a:r>
            <a:endParaRPr lang="en-GB" sz="3600" dirty="0" smtClean="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88</a:t>
            </a:fld>
            <a:endParaRPr lang="en-US" dirty="0"/>
          </a:p>
        </p:txBody>
      </p:sp>
    </p:spTree>
    <p:extLst>
      <p:ext uri="{BB962C8B-B14F-4D97-AF65-F5344CB8AC3E}">
        <p14:creationId xmlns:p14="http://schemas.microsoft.com/office/powerpoint/2010/main" val="12131432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799"/>
            <a:ext cx="9144000" cy="1143000"/>
          </a:xfrm>
        </p:spPr>
        <p:txBody>
          <a:bodyPr>
            <a:normAutofit/>
          </a:bodyPr>
          <a:lstStyle/>
          <a:p>
            <a:r>
              <a:rPr lang="en-GB" sz="4400" dirty="0" smtClean="0">
                <a:solidFill>
                  <a:schemeClr val="accent2">
                    <a:lumMod val="75000"/>
                  </a:schemeClr>
                </a:solidFill>
                <a:latin typeface="+mn-lt"/>
              </a:rPr>
              <a:t>Prediction of the result</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133644" y="1340768"/>
            <a:ext cx="8991600" cy="3816424"/>
          </a:xfrm>
        </p:spPr>
        <p:txBody>
          <a:bodyPr/>
          <a:lstStyle/>
          <a:p>
            <a:pPr marL="0" indent="0">
              <a:buNone/>
            </a:pPr>
            <a:r>
              <a:rPr lang="en-GB" sz="3600" dirty="0">
                <a:solidFill>
                  <a:schemeClr val="tx1">
                    <a:lumMod val="65000"/>
                    <a:lumOff val="35000"/>
                  </a:schemeClr>
                </a:solidFill>
                <a:latin typeface="+mn-lt"/>
                <a:ea typeface="Tahoma" pitchFamily="34" charset="0"/>
                <a:cs typeface="Tahoma" pitchFamily="34" charset="0"/>
              </a:rPr>
              <a:t>In Parliament, many deeply disapproved of the mass handover of publicly owned, </a:t>
            </a:r>
            <a:r>
              <a:rPr lang="en-GB" sz="3600" dirty="0" smtClean="0">
                <a:solidFill>
                  <a:schemeClr val="tx1">
                    <a:lumMod val="65000"/>
                    <a:lumOff val="35000"/>
                  </a:schemeClr>
                </a:solidFill>
                <a:latin typeface="+mn-lt"/>
                <a:ea typeface="Tahoma" pitchFamily="34" charset="0"/>
                <a:cs typeface="Tahoma" pitchFamily="34" charset="0"/>
              </a:rPr>
              <a:t>democratically-accountable </a:t>
            </a:r>
            <a:r>
              <a:rPr lang="en-GB" sz="3600" dirty="0">
                <a:solidFill>
                  <a:schemeClr val="tx1">
                    <a:lumMod val="65000"/>
                    <a:lumOff val="35000"/>
                  </a:schemeClr>
                </a:solidFill>
                <a:latin typeface="+mn-lt"/>
                <a:ea typeface="Tahoma" pitchFamily="34" charset="0"/>
                <a:cs typeface="Tahoma" pitchFamily="34" charset="0"/>
              </a:rPr>
              <a:t>schools to unelected private bodies. The bill represented '</a:t>
            </a:r>
            <a:r>
              <a:rPr lang="en-GB" sz="3600" b="1" dirty="0">
                <a:solidFill>
                  <a:schemeClr val="tx1">
                    <a:lumMod val="65000"/>
                    <a:lumOff val="35000"/>
                  </a:schemeClr>
                </a:solidFill>
                <a:latin typeface="+mn-lt"/>
                <a:ea typeface="Tahoma" pitchFamily="34" charset="0"/>
                <a:cs typeface="Tahoma" pitchFamily="34" charset="0"/>
              </a:rPr>
              <a:t>the first irreversible step towards the privatisation of the state schools system</a:t>
            </a:r>
            <a:r>
              <a:rPr lang="en-GB" sz="3600" dirty="0">
                <a:solidFill>
                  <a:schemeClr val="tx1">
                    <a:lumMod val="65000"/>
                    <a:lumOff val="35000"/>
                  </a:schemeClr>
                </a:solidFill>
                <a:latin typeface="+mn-lt"/>
                <a:ea typeface="Tahoma" pitchFamily="34" charset="0"/>
                <a:cs typeface="Tahoma" pitchFamily="34" charset="0"/>
              </a:rPr>
              <a:t>‘. </a:t>
            </a:r>
            <a:endParaRPr lang="en-GB" sz="3600" dirty="0" smtClean="0">
              <a:solidFill>
                <a:schemeClr val="tx1">
                  <a:lumMod val="65000"/>
                  <a:lumOff val="35000"/>
                </a:schemeClr>
              </a:solidFill>
              <a:latin typeface="+mn-lt"/>
              <a:ea typeface="Tahoma" pitchFamily="34" charset="0"/>
              <a:cs typeface="Tahoma" pitchFamily="34" charset="0"/>
            </a:endParaRPr>
          </a:p>
          <a:p>
            <a:pPr marL="0" indent="0" algn="r">
              <a:buNone/>
            </a:pPr>
            <a:r>
              <a:rPr lang="en-GB" sz="2000" i="1" dirty="0" smtClean="0">
                <a:solidFill>
                  <a:schemeClr val="tx1">
                    <a:lumMod val="65000"/>
                    <a:lumOff val="35000"/>
                  </a:schemeClr>
                </a:solidFill>
                <a:latin typeface="+mn-lt"/>
                <a:ea typeface="Tahoma" pitchFamily="34" charset="0"/>
                <a:cs typeface="Tahoma" pitchFamily="34" charset="0"/>
              </a:rPr>
              <a:t>The Guardian</a:t>
            </a:r>
            <a:endParaRPr lang="en-GB" sz="2000" i="1" dirty="0">
              <a:solidFill>
                <a:schemeClr val="tx1">
                  <a:lumMod val="65000"/>
                  <a:lumOff val="35000"/>
                </a:schemeClr>
              </a:solidFill>
              <a:latin typeface="+mn-lt"/>
              <a:ea typeface="Tahoma" pitchFamily="34" charset="0"/>
              <a:cs typeface="Tahoma" pitchFamily="34" charset="0"/>
            </a:endParaRPr>
          </a:p>
          <a:p>
            <a:pPr marL="0" indent="0">
              <a:buNone/>
            </a:pPr>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89</a:t>
            </a:fld>
            <a:endParaRPr lang="en-US" dirty="0"/>
          </a:p>
        </p:txBody>
      </p:sp>
    </p:spTree>
    <p:extLst>
      <p:ext uri="{BB962C8B-B14F-4D97-AF65-F5344CB8AC3E}">
        <p14:creationId xmlns:p14="http://schemas.microsoft.com/office/powerpoint/2010/main" val="20649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6" y="12942"/>
            <a:ext cx="9137704" cy="1470025"/>
          </a:xfrm>
        </p:spPr>
        <p:txBody>
          <a:bodyPr>
            <a:normAutofit/>
          </a:bodyPr>
          <a:lstStyle/>
          <a:p>
            <a:r>
              <a:rPr lang="en-US" sz="4400" dirty="0" smtClean="0">
                <a:solidFill>
                  <a:schemeClr val="accent2">
                    <a:lumMod val="75000"/>
                  </a:schemeClr>
                </a:solidFill>
                <a:latin typeface="+mn-lt"/>
              </a:rPr>
              <a:t>Education ‘of the masses’?</a:t>
            </a:r>
            <a:endParaRPr lang="en-US" sz="4400" dirty="0">
              <a:solidFill>
                <a:schemeClr val="accent2">
                  <a:lumMod val="75000"/>
                </a:schemeClr>
              </a:solidFill>
              <a:latin typeface="+mn-lt"/>
            </a:endParaRPr>
          </a:p>
        </p:txBody>
      </p:sp>
      <p:sp>
        <p:nvSpPr>
          <p:cNvPr id="3" name="Subtitle 2"/>
          <p:cNvSpPr>
            <a:spLocks noGrp="1"/>
          </p:cNvSpPr>
          <p:nvPr>
            <p:ph type="subTitle" idx="1"/>
          </p:nvPr>
        </p:nvSpPr>
        <p:spPr>
          <a:xfrm>
            <a:off x="0" y="1196752"/>
            <a:ext cx="9144000" cy="3960440"/>
          </a:xfrm>
        </p:spPr>
        <p:txBody>
          <a:bodyPr/>
          <a:lstStyle/>
          <a:p>
            <a:pPr algn="l"/>
            <a:r>
              <a:rPr lang="en-US" dirty="0" smtClean="0">
                <a:solidFill>
                  <a:schemeClr val="tx1">
                    <a:lumMod val="65000"/>
                    <a:lumOff val="35000"/>
                  </a:schemeClr>
                </a:solidFill>
                <a:latin typeface="Tahoma" pitchFamily="34" charset="0"/>
                <a:ea typeface="Tahoma" pitchFamily="34" charset="0"/>
                <a:cs typeface="Tahoma" pitchFamily="34" charset="0"/>
              </a:rPr>
              <a:t>                 </a:t>
            </a:r>
            <a:r>
              <a:rPr lang="en-US" sz="4000" dirty="0" smtClean="0">
                <a:solidFill>
                  <a:schemeClr val="tx1">
                    <a:lumMod val="65000"/>
                    <a:lumOff val="35000"/>
                  </a:schemeClr>
                </a:solidFill>
                <a:latin typeface="Tahoma" pitchFamily="34" charset="0"/>
                <a:ea typeface="Tahoma" pitchFamily="34" charset="0"/>
                <a:cs typeface="Tahoma" pitchFamily="34" charset="0"/>
              </a:rPr>
              <a:t> </a:t>
            </a:r>
            <a:r>
              <a:rPr lang="en-US" sz="4000" dirty="0" smtClean="0">
                <a:solidFill>
                  <a:schemeClr val="tx1">
                    <a:lumMod val="65000"/>
                    <a:lumOff val="35000"/>
                  </a:schemeClr>
                </a:solidFill>
                <a:latin typeface="+mn-lt"/>
                <a:ea typeface="Tahoma" pitchFamily="34" charset="0"/>
                <a:cs typeface="Tahoma" pitchFamily="34" charset="0"/>
              </a:rPr>
              <a:t>Who ‘filled the gap’?</a:t>
            </a:r>
          </a:p>
          <a:p>
            <a:pPr algn="l"/>
            <a:endParaRPr lang="en-US" sz="1200" dirty="0" smtClean="0">
              <a:solidFill>
                <a:schemeClr val="tx1">
                  <a:lumMod val="65000"/>
                  <a:lumOff val="35000"/>
                </a:schemeClr>
              </a:solidFill>
              <a:latin typeface="+mn-lt"/>
              <a:ea typeface="Tahoma" pitchFamily="34" charset="0"/>
              <a:cs typeface="Tahoma" pitchFamily="34" charset="0"/>
            </a:endParaRPr>
          </a:p>
          <a:p>
            <a:pPr marL="914400" lvl="1" indent="-457200" algn="l">
              <a:buFont typeface="Arial" pitchFamily="34" charset="0"/>
              <a:buChar char="•"/>
            </a:pPr>
            <a:r>
              <a:rPr lang="en-US" sz="3600" dirty="0" smtClean="0">
                <a:solidFill>
                  <a:schemeClr val="tx1">
                    <a:lumMod val="65000"/>
                    <a:lumOff val="35000"/>
                  </a:schemeClr>
                </a:solidFill>
                <a:latin typeface="+mn-lt"/>
                <a:ea typeface="Tahoma" pitchFamily="34" charset="0"/>
                <a:cs typeface="Tahoma" pitchFamily="34" charset="0"/>
              </a:rPr>
              <a:t>Sunday schools (the Church)</a:t>
            </a:r>
          </a:p>
          <a:p>
            <a:pPr marL="914400" lvl="1" indent="-457200" algn="l">
              <a:buFont typeface="Arial" pitchFamily="34" charset="0"/>
              <a:buChar char="•"/>
            </a:pPr>
            <a:r>
              <a:rPr lang="en-US" sz="3600" dirty="0" smtClean="0">
                <a:solidFill>
                  <a:schemeClr val="tx1">
                    <a:lumMod val="65000"/>
                    <a:lumOff val="35000"/>
                  </a:schemeClr>
                </a:solidFill>
                <a:latin typeface="+mn-lt"/>
                <a:ea typeface="Tahoma" pitchFamily="34" charset="0"/>
                <a:cs typeface="Tahoma" pitchFamily="34" charset="0"/>
              </a:rPr>
              <a:t>Schools of industry</a:t>
            </a:r>
          </a:p>
          <a:p>
            <a:pPr lvl="1" algn="l"/>
            <a:r>
              <a:rPr lang="en-US" sz="3600" dirty="0" smtClean="0">
                <a:solidFill>
                  <a:schemeClr val="tx1">
                    <a:lumMod val="65000"/>
                    <a:lumOff val="35000"/>
                  </a:schemeClr>
                </a:solidFill>
                <a:latin typeface="+mn-lt"/>
                <a:ea typeface="Tahoma" pitchFamily="34" charset="0"/>
                <a:cs typeface="Tahoma" pitchFamily="34" charset="0"/>
              </a:rPr>
              <a:t>     and, eventually</a:t>
            </a:r>
          </a:p>
          <a:p>
            <a:pPr marL="914400" lvl="1" indent="-457200" algn="l">
              <a:buFont typeface="Arial" pitchFamily="34" charset="0"/>
              <a:buChar char="•"/>
            </a:pPr>
            <a:r>
              <a:rPr lang="en-US" sz="3600" dirty="0" smtClean="0">
                <a:solidFill>
                  <a:schemeClr val="tx1">
                    <a:lumMod val="65000"/>
                    <a:lumOff val="35000"/>
                  </a:schemeClr>
                </a:solidFill>
                <a:latin typeface="+mn-lt"/>
                <a:ea typeface="Tahoma" pitchFamily="34" charset="0"/>
                <a:cs typeface="Tahoma" pitchFamily="34" charset="0"/>
              </a:rPr>
              <a:t>The state government</a:t>
            </a:r>
          </a:p>
        </p:txBody>
      </p:sp>
      <p:sp>
        <p:nvSpPr>
          <p:cNvPr id="4" name="Date Placeholder 3"/>
          <p:cNvSpPr>
            <a:spLocks noGrp="1"/>
          </p:cNvSpPr>
          <p:nvPr>
            <p:ph type="dt" sz="half" idx="10"/>
          </p:nvPr>
        </p:nvSpPr>
        <p:spPr/>
        <p:txBody>
          <a:bodyPr/>
          <a:lstStyle/>
          <a:p>
            <a:r>
              <a:rPr lang="en-US" dirty="0"/>
              <a:t>MAY 2012</a:t>
            </a:r>
          </a:p>
          <a:p>
            <a:endParaRPr lang="en-US" dirty="0"/>
          </a:p>
        </p:txBody>
      </p:sp>
      <p:sp>
        <p:nvSpPr>
          <p:cNvPr id="5" name="Footer Placeholder 4"/>
          <p:cNvSpPr>
            <a:spLocks noGrp="1"/>
          </p:cNvSpPr>
          <p:nvPr>
            <p:ph type="ftr" sz="quarter" idx="11"/>
          </p:nvPr>
        </p:nvSpPr>
        <p:spPr/>
        <p:txBody>
          <a:bodyPr/>
          <a:lstStyle/>
          <a:p>
            <a:r>
              <a:rPr lang="en-US" dirty="0"/>
              <a:t>MICHIGAN STATE CONVENTION</a:t>
            </a:r>
          </a:p>
          <a:p>
            <a:endParaRPr lang="en-US" dirty="0"/>
          </a:p>
        </p:txBody>
      </p:sp>
      <p:sp>
        <p:nvSpPr>
          <p:cNvPr id="6" name="Slide Number Placeholder 5"/>
          <p:cNvSpPr>
            <a:spLocks noGrp="1"/>
          </p:cNvSpPr>
          <p:nvPr>
            <p:ph type="sldNum" sz="quarter" idx="12"/>
          </p:nvPr>
        </p:nvSpPr>
        <p:spPr/>
        <p:txBody>
          <a:bodyPr/>
          <a:lstStyle/>
          <a:p>
            <a:fld id="{EE92DA93-C0F4-4F19-9055-2DC0F59BC25F}" type="slidenum">
              <a:rPr lang="en-US" smtClean="0"/>
              <a:t>9</a:t>
            </a:fld>
            <a:endParaRPr lang="en-US"/>
          </a:p>
        </p:txBody>
      </p:sp>
    </p:spTree>
    <p:extLst>
      <p:ext uri="{BB962C8B-B14F-4D97-AF65-F5344CB8AC3E}">
        <p14:creationId xmlns:p14="http://schemas.microsoft.com/office/powerpoint/2010/main" val="17109250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31"/>
            <a:ext cx="9144000" cy="1143000"/>
          </a:xfrm>
        </p:spPr>
        <p:txBody>
          <a:bodyPr>
            <a:normAutofit/>
          </a:bodyPr>
          <a:lstStyle/>
          <a:p>
            <a:r>
              <a:rPr lang="en-GB" sz="4400" dirty="0" smtClean="0">
                <a:solidFill>
                  <a:schemeClr val="accent2">
                    <a:lumMod val="75000"/>
                  </a:schemeClr>
                </a:solidFill>
                <a:latin typeface="+mn-lt"/>
              </a:rPr>
              <a:t>More worries</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251520" y="980728"/>
            <a:ext cx="8816280" cy="4124672"/>
          </a:xfrm>
        </p:spPr>
        <p:txBody>
          <a:bodyPr>
            <a:noAutofit/>
          </a:bodyPr>
          <a:lstStyle/>
          <a:p>
            <a:pPr marL="0" indent="0">
              <a:buNone/>
            </a:pPr>
            <a:r>
              <a:rPr lang="en-GB" sz="3600" dirty="0">
                <a:solidFill>
                  <a:schemeClr val="tx1">
                    <a:lumMod val="65000"/>
                    <a:lumOff val="35000"/>
                  </a:schemeClr>
                </a:solidFill>
                <a:latin typeface="+mn-lt"/>
                <a:ea typeface="Tahoma" pitchFamily="34" charset="0"/>
                <a:cs typeface="Tahoma" pitchFamily="34" charset="0"/>
              </a:rPr>
              <a:t>P</a:t>
            </a:r>
            <a:r>
              <a:rPr lang="en-GB" sz="3600" dirty="0" smtClean="0">
                <a:solidFill>
                  <a:schemeClr val="tx1">
                    <a:lumMod val="65000"/>
                    <a:lumOff val="35000"/>
                  </a:schemeClr>
                </a:solidFill>
                <a:latin typeface="+mn-lt"/>
                <a:ea typeface="Tahoma" pitchFamily="34" charset="0"/>
                <a:cs typeface="Tahoma" pitchFamily="34" charset="0"/>
              </a:rPr>
              <a:t>upils </a:t>
            </a:r>
            <a:r>
              <a:rPr lang="en-GB" sz="3600" dirty="0">
                <a:solidFill>
                  <a:schemeClr val="tx1">
                    <a:lumMod val="65000"/>
                    <a:lumOff val="35000"/>
                  </a:schemeClr>
                </a:solidFill>
                <a:latin typeface="+mn-lt"/>
                <a:ea typeface="Tahoma" pitchFamily="34" charset="0"/>
                <a:cs typeface="Tahoma" pitchFamily="34" charset="0"/>
              </a:rPr>
              <a:t>were entering secondary schools without 'the appropriate skills and </a:t>
            </a:r>
            <a:r>
              <a:rPr lang="en-GB" sz="3600" dirty="0" smtClean="0">
                <a:solidFill>
                  <a:schemeClr val="tx1">
                    <a:lumMod val="65000"/>
                    <a:lumOff val="35000"/>
                  </a:schemeClr>
                </a:solidFill>
                <a:latin typeface="+mn-lt"/>
                <a:ea typeface="Tahoma" pitchFamily="34" charset="0"/>
                <a:cs typeface="Tahoma" pitchFamily="34" charset="0"/>
              </a:rPr>
              <a:t>attitudes‘. (2005) </a:t>
            </a:r>
            <a:endParaRPr lang="en-GB" sz="3600" dirty="0">
              <a:solidFill>
                <a:schemeClr val="tx1">
                  <a:lumMod val="65000"/>
                  <a:lumOff val="35000"/>
                </a:schemeClr>
              </a:solidFill>
              <a:latin typeface="+mn-lt"/>
              <a:ea typeface="Tahoma" pitchFamily="34" charset="0"/>
              <a:cs typeface="Tahoma" pitchFamily="34" charset="0"/>
            </a:endParaRPr>
          </a:p>
          <a:p>
            <a:pPr marL="0" indent="0">
              <a:buNone/>
            </a:pPr>
            <a:r>
              <a:rPr lang="en-GB" sz="3600" dirty="0" smtClean="0">
                <a:solidFill>
                  <a:schemeClr val="tx1">
                    <a:lumMod val="65000"/>
                    <a:lumOff val="35000"/>
                  </a:schemeClr>
                </a:solidFill>
                <a:latin typeface="+mn-lt"/>
                <a:ea typeface="Tahoma" pitchFamily="34" charset="0"/>
                <a:cs typeface="Tahoma" pitchFamily="34" charset="0"/>
              </a:rPr>
              <a:t>The solution:</a:t>
            </a:r>
          </a:p>
          <a:p>
            <a:pPr marL="0" indent="0">
              <a:buNone/>
            </a:pPr>
            <a:r>
              <a:rPr lang="en-GB" sz="3600" dirty="0">
                <a:solidFill>
                  <a:schemeClr val="tx1">
                    <a:lumMod val="65000"/>
                    <a:lumOff val="35000"/>
                  </a:schemeClr>
                </a:solidFill>
                <a:latin typeface="+mn-lt"/>
                <a:ea typeface="Tahoma" pitchFamily="34" charset="0"/>
                <a:cs typeface="Tahoma" pitchFamily="34" charset="0"/>
              </a:rPr>
              <a:t>A</a:t>
            </a:r>
            <a:r>
              <a:rPr lang="en-GB" sz="3600" dirty="0" smtClean="0">
                <a:solidFill>
                  <a:schemeClr val="tx1">
                    <a:lumMod val="65000"/>
                    <a:lumOff val="35000"/>
                  </a:schemeClr>
                </a:solidFill>
                <a:latin typeface="+mn-lt"/>
                <a:ea typeface="Tahoma" pitchFamily="34" charset="0"/>
                <a:cs typeface="Tahoma" pitchFamily="34" charset="0"/>
              </a:rPr>
              <a:t>n announcement </a:t>
            </a:r>
            <a:r>
              <a:rPr lang="en-GB" sz="3600" dirty="0">
                <a:solidFill>
                  <a:schemeClr val="tx1">
                    <a:lumMod val="65000"/>
                    <a:lumOff val="35000"/>
                  </a:schemeClr>
                </a:solidFill>
                <a:latin typeface="+mn-lt"/>
                <a:ea typeface="Tahoma" pitchFamily="34" charset="0"/>
                <a:cs typeface="Tahoma" pitchFamily="34" charset="0"/>
              </a:rPr>
              <a:t>that primary schools would be forced to teach reading by 'synthetic </a:t>
            </a:r>
            <a:r>
              <a:rPr lang="en-GB" sz="3600" dirty="0" smtClean="0">
                <a:solidFill>
                  <a:schemeClr val="tx1">
                    <a:lumMod val="65000"/>
                    <a:lumOff val="35000"/>
                  </a:schemeClr>
                </a:solidFill>
                <a:latin typeface="+mn-lt"/>
                <a:ea typeface="Tahoma" pitchFamily="34" charset="0"/>
                <a:cs typeface="Tahoma" pitchFamily="34" charset="0"/>
              </a:rPr>
              <a:t>phonics’. </a:t>
            </a:r>
            <a:endParaRPr lang="en-GB" sz="3600"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90</a:t>
            </a:fld>
            <a:endParaRPr lang="en-US" dirty="0"/>
          </a:p>
        </p:txBody>
      </p:sp>
    </p:spTree>
    <p:extLst>
      <p:ext uri="{BB962C8B-B14F-4D97-AF65-F5344CB8AC3E}">
        <p14:creationId xmlns:p14="http://schemas.microsoft.com/office/powerpoint/2010/main" val="21579575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 y="0"/>
            <a:ext cx="9144000" cy="1143000"/>
          </a:xfrm>
        </p:spPr>
        <p:txBody>
          <a:bodyPr>
            <a:normAutofit/>
          </a:bodyPr>
          <a:lstStyle/>
          <a:p>
            <a:r>
              <a:rPr lang="en-GB" sz="4400" dirty="0" smtClean="0">
                <a:solidFill>
                  <a:schemeClr val="accent2">
                    <a:lumMod val="75000"/>
                  </a:schemeClr>
                </a:solidFill>
                <a:latin typeface="+mn-lt"/>
              </a:rPr>
              <a:t>Tony Blair’s legacy</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467544" y="1196752"/>
            <a:ext cx="8600256" cy="3960440"/>
          </a:xfrm>
        </p:spPr>
        <p:txBody>
          <a:bodyPr>
            <a:normAutofit/>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Tony </a:t>
            </a:r>
            <a:r>
              <a:rPr lang="en-GB" dirty="0">
                <a:solidFill>
                  <a:schemeClr val="tx1">
                    <a:lumMod val="65000"/>
                    <a:lumOff val="35000"/>
                  </a:schemeClr>
                </a:solidFill>
                <a:latin typeface="+mn-lt"/>
                <a:ea typeface="Tahoma" pitchFamily="34" charset="0"/>
                <a:cs typeface="Tahoma" pitchFamily="34" charset="0"/>
              </a:rPr>
              <a:t>Blair ended his decade as prime minister by offering the Church of England a multi-million-pound expansion programme which, over a five year period, would see the number of church-run academies increase by </a:t>
            </a:r>
            <a:r>
              <a:rPr lang="en-GB" dirty="0" smtClean="0">
                <a:solidFill>
                  <a:schemeClr val="tx1">
                    <a:lumMod val="65000"/>
                    <a:lumOff val="35000"/>
                  </a:schemeClr>
                </a:solidFill>
                <a:latin typeface="+mn-lt"/>
                <a:ea typeface="Tahoma" pitchFamily="34" charset="0"/>
                <a:cs typeface="Tahoma" pitchFamily="34" charset="0"/>
              </a:rPr>
              <a:t>100. Perhap</a:t>
            </a:r>
            <a:r>
              <a:rPr lang="en-GB" dirty="0">
                <a:solidFill>
                  <a:schemeClr val="tx1">
                    <a:lumMod val="65000"/>
                    <a:lumOff val="35000"/>
                  </a:schemeClr>
                </a:solidFill>
                <a:latin typeface="+mn-lt"/>
                <a:ea typeface="Tahoma" pitchFamily="34" charset="0"/>
                <a:cs typeface="Tahoma" pitchFamily="34" charset="0"/>
              </a:rPr>
              <a:t>s</a:t>
            </a:r>
            <a:r>
              <a:rPr lang="en-GB" dirty="0" smtClean="0">
                <a:solidFill>
                  <a:schemeClr val="tx1">
                    <a:lumMod val="65000"/>
                    <a:lumOff val="35000"/>
                  </a:schemeClr>
                </a:solidFill>
                <a:latin typeface="+mn-lt"/>
                <a:ea typeface="Tahoma" pitchFamily="34" charset="0"/>
                <a:cs typeface="Tahoma" pitchFamily="34" charset="0"/>
              </a:rPr>
              <a:t> </a:t>
            </a:r>
            <a:r>
              <a:rPr lang="en-GB" dirty="0">
                <a:solidFill>
                  <a:schemeClr val="tx1">
                    <a:lumMod val="65000"/>
                    <a:lumOff val="35000"/>
                  </a:schemeClr>
                </a:solidFill>
                <a:latin typeface="+mn-lt"/>
                <a:ea typeface="Tahoma" pitchFamily="34" charset="0"/>
                <a:cs typeface="Tahoma" pitchFamily="34" charset="0"/>
              </a:rPr>
              <a:t>an unsurprising gesture </a:t>
            </a:r>
            <a:r>
              <a:rPr lang="en-GB" dirty="0" smtClean="0">
                <a:solidFill>
                  <a:schemeClr val="tx1">
                    <a:lumMod val="65000"/>
                    <a:lumOff val="35000"/>
                  </a:schemeClr>
                </a:solidFill>
                <a:latin typeface="+mn-lt"/>
                <a:ea typeface="Tahoma" pitchFamily="34" charset="0"/>
                <a:cs typeface="Tahoma" pitchFamily="34" charset="0"/>
              </a:rPr>
              <a:t> - his enthusiasm </a:t>
            </a:r>
            <a:r>
              <a:rPr lang="en-GB" dirty="0">
                <a:solidFill>
                  <a:schemeClr val="tx1">
                    <a:lumMod val="65000"/>
                    <a:lumOff val="35000"/>
                  </a:schemeClr>
                </a:solidFill>
                <a:latin typeface="+mn-lt"/>
                <a:ea typeface="Tahoma" pitchFamily="34" charset="0"/>
                <a:cs typeface="Tahoma" pitchFamily="34" charset="0"/>
              </a:rPr>
              <a:t>for faith schools had become almost an </a:t>
            </a:r>
            <a:r>
              <a:rPr lang="en-GB" dirty="0" smtClean="0">
                <a:solidFill>
                  <a:schemeClr val="tx1">
                    <a:lumMod val="65000"/>
                    <a:lumOff val="35000"/>
                  </a:schemeClr>
                </a:solidFill>
                <a:latin typeface="+mn-lt"/>
                <a:ea typeface="Tahoma" pitchFamily="34" charset="0"/>
                <a:cs typeface="Tahoma" pitchFamily="34" charset="0"/>
              </a:rPr>
              <a:t>obsession.</a:t>
            </a:r>
          </a:p>
          <a:p>
            <a:pPr marL="0" indent="0" algn="r">
              <a:buNone/>
            </a:pPr>
            <a:r>
              <a:rPr lang="en-GB" sz="2000" i="1" dirty="0" smtClean="0">
                <a:solidFill>
                  <a:schemeClr val="tx1">
                    <a:lumMod val="65000"/>
                    <a:lumOff val="35000"/>
                  </a:schemeClr>
                </a:solidFill>
                <a:latin typeface="+mn-lt"/>
                <a:ea typeface="Tahoma" pitchFamily="34" charset="0"/>
                <a:cs typeface="Tahoma" pitchFamily="34" charset="0"/>
              </a:rPr>
              <a:t>The Guardian</a:t>
            </a:r>
            <a:endParaRPr lang="en-GB" sz="2000" i="1"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91</a:t>
            </a:fld>
            <a:endParaRPr lang="en-US" dirty="0"/>
          </a:p>
        </p:txBody>
      </p:sp>
    </p:spTree>
    <p:extLst>
      <p:ext uri="{BB962C8B-B14F-4D97-AF65-F5344CB8AC3E}">
        <p14:creationId xmlns:p14="http://schemas.microsoft.com/office/powerpoint/2010/main" val="14093327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8" y="0"/>
            <a:ext cx="9128392" cy="1143000"/>
          </a:xfrm>
        </p:spPr>
        <p:txBody>
          <a:bodyPr>
            <a:normAutofit/>
          </a:bodyPr>
          <a:lstStyle/>
          <a:p>
            <a:r>
              <a:rPr lang="en-GB" sz="4400" dirty="0" smtClean="0">
                <a:solidFill>
                  <a:schemeClr val="accent2">
                    <a:lumMod val="75000"/>
                  </a:schemeClr>
                </a:solidFill>
                <a:latin typeface="+mn-lt"/>
              </a:rPr>
              <a:t>2 years with Gordon Brown</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251520" y="1124744"/>
            <a:ext cx="8892480" cy="4032448"/>
          </a:xfrm>
        </p:spPr>
        <p:txBody>
          <a:bodyPr>
            <a:normAutofit lnSpcReduction="10000"/>
          </a:bodyPr>
          <a:lstStyle/>
          <a:p>
            <a:r>
              <a:rPr lang="en-GB" dirty="0" smtClean="0">
                <a:solidFill>
                  <a:schemeClr val="tx1">
                    <a:lumMod val="65000"/>
                    <a:lumOff val="35000"/>
                  </a:schemeClr>
                </a:solidFill>
                <a:latin typeface="+mn-lt"/>
                <a:ea typeface="Tahoma" pitchFamily="34" charset="0"/>
                <a:cs typeface="Tahoma" pitchFamily="34" charset="0"/>
              </a:rPr>
              <a:t>every </a:t>
            </a:r>
            <a:r>
              <a:rPr lang="en-GB" dirty="0">
                <a:solidFill>
                  <a:schemeClr val="tx1">
                    <a:lumMod val="65000"/>
                    <a:lumOff val="35000"/>
                  </a:schemeClr>
                </a:solidFill>
                <a:latin typeface="+mn-lt"/>
                <a:ea typeface="Tahoma" pitchFamily="34" charset="0"/>
                <a:cs typeface="Tahoma" pitchFamily="34" charset="0"/>
              </a:rPr>
              <a:t>child ready for success in school, with </a:t>
            </a:r>
            <a:r>
              <a:rPr lang="en-GB" b="1" dirty="0">
                <a:solidFill>
                  <a:schemeClr val="tx1">
                    <a:lumMod val="65000"/>
                    <a:lumOff val="35000"/>
                  </a:schemeClr>
                </a:solidFill>
                <a:latin typeface="+mn-lt"/>
                <a:ea typeface="Tahoma" pitchFamily="34" charset="0"/>
                <a:cs typeface="Tahoma" pitchFamily="34" charset="0"/>
              </a:rPr>
              <a:t>at least 90 </a:t>
            </a:r>
            <a:r>
              <a:rPr lang="en-GB" b="1" dirty="0" smtClean="0">
                <a:solidFill>
                  <a:schemeClr val="tx1">
                    <a:lumMod val="65000"/>
                    <a:lumOff val="35000"/>
                  </a:schemeClr>
                </a:solidFill>
                <a:latin typeface="+mn-lt"/>
                <a:ea typeface="Tahoma" pitchFamily="34" charset="0"/>
                <a:cs typeface="Tahoma" pitchFamily="34" charset="0"/>
              </a:rPr>
              <a:t>% </a:t>
            </a:r>
            <a:r>
              <a:rPr lang="en-GB" dirty="0" smtClean="0">
                <a:solidFill>
                  <a:schemeClr val="tx1">
                    <a:lumMod val="65000"/>
                    <a:lumOff val="35000"/>
                  </a:schemeClr>
                </a:solidFill>
                <a:latin typeface="+mn-lt"/>
                <a:ea typeface="Tahoma" pitchFamily="34" charset="0"/>
                <a:cs typeface="Tahoma" pitchFamily="34" charset="0"/>
              </a:rPr>
              <a:t>developing </a:t>
            </a:r>
            <a:r>
              <a:rPr lang="en-GB" dirty="0">
                <a:solidFill>
                  <a:schemeClr val="tx1">
                    <a:lumMod val="65000"/>
                    <a:lumOff val="35000"/>
                  </a:schemeClr>
                </a:solidFill>
                <a:latin typeface="+mn-lt"/>
                <a:ea typeface="Tahoma" pitchFamily="34" charset="0"/>
                <a:cs typeface="Tahoma" pitchFamily="34" charset="0"/>
              </a:rPr>
              <a:t>well across all areas of the </a:t>
            </a:r>
            <a:r>
              <a:rPr lang="en-GB" b="1" dirty="0">
                <a:solidFill>
                  <a:schemeClr val="tx1">
                    <a:lumMod val="65000"/>
                    <a:lumOff val="35000"/>
                  </a:schemeClr>
                </a:solidFill>
                <a:latin typeface="+mn-lt"/>
                <a:ea typeface="Tahoma" pitchFamily="34" charset="0"/>
                <a:cs typeface="Tahoma" pitchFamily="34" charset="0"/>
              </a:rPr>
              <a:t>Early Years Foundation Stage </a:t>
            </a:r>
            <a:r>
              <a:rPr lang="en-GB" dirty="0">
                <a:solidFill>
                  <a:schemeClr val="tx1">
                    <a:lumMod val="65000"/>
                    <a:lumOff val="35000"/>
                  </a:schemeClr>
                </a:solidFill>
                <a:latin typeface="+mn-lt"/>
                <a:ea typeface="Tahoma" pitchFamily="34" charset="0"/>
                <a:cs typeface="Tahoma" pitchFamily="34" charset="0"/>
              </a:rPr>
              <a:t>Profile by age </a:t>
            </a:r>
            <a:r>
              <a:rPr lang="en-GB" dirty="0" smtClean="0">
                <a:solidFill>
                  <a:schemeClr val="tx1">
                    <a:lumMod val="65000"/>
                    <a:lumOff val="35000"/>
                  </a:schemeClr>
                </a:solidFill>
                <a:latin typeface="+mn-lt"/>
                <a:ea typeface="Tahoma" pitchFamily="34" charset="0"/>
                <a:cs typeface="Tahoma" pitchFamily="34" charset="0"/>
              </a:rPr>
              <a:t>5.</a:t>
            </a:r>
          </a:p>
          <a:p>
            <a:r>
              <a:rPr lang="en-GB" dirty="0">
                <a:solidFill>
                  <a:schemeClr val="tx1">
                    <a:lumMod val="65000"/>
                    <a:lumOff val="35000"/>
                  </a:schemeClr>
                </a:solidFill>
                <a:latin typeface="+mn-lt"/>
                <a:ea typeface="Tahoma" pitchFamily="34" charset="0"/>
                <a:cs typeface="Tahoma" pitchFamily="34" charset="0"/>
              </a:rPr>
              <a:t>every child ready for secondary school, with </a:t>
            </a:r>
            <a:r>
              <a:rPr lang="en-GB" b="1" dirty="0">
                <a:solidFill>
                  <a:schemeClr val="tx1">
                    <a:lumMod val="65000"/>
                    <a:lumOff val="35000"/>
                  </a:schemeClr>
                </a:solidFill>
                <a:latin typeface="+mn-lt"/>
                <a:ea typeface="Tahoma" pitchFamily="34" charset="0"/>
                <a:cs typeface="Tahoma" pitchFamily="34" charset="0"/>
              </a:rPr>
              <a:t>at least </a:t>
            </a:r>
            <a:r>
              <a:rPr lang="en-GB" b="1" dirty="0" smtClean="0">
                <a:solidFill>
                  <a:schemeClr val="tx1">
                    <a:lumMod val="65000"/>
                    <a:lumOff val="35000"/>
                  </a:schemeClr>
                </a:solidFill>
                <a:latin typeface="+mn-lt"/>
                <a:ea typeface="Tahoma" pitchFamily="34" charset="0"/>
                <a:cs typeface="Tahoma" pitchFamily="34" charset="0"/>
              </a:rPr>
              <a:t>90% </a:t>
            </a:r>
            <a:r>
              <a:rPr lang="en-GB" dirty="0" smtClean="0">
                <a:solidFill>
                  <a:schemeClr val="tx1">
                    <a:lumMod val="65000"/>
                    <a:lumOff val="35000"/>
                  </a:schemeClr>
                </a:solidFill>
                <a:latin typeface="+mn-lt"/>
                <a:ea typeface="Tahoma" pitchFamily="34" charset="0"/>
                <a:cs typeface="Tahoma" pitchFamily="34" charset="0"/>
              </a:rPr>
              <a:t>achieving </a:t>
            </a:r>
            <a:r>
              <a:rPr lang="en-GB" dirty="0">
                <a:solidFill>
                  <a:schemeClr val="tx1">
                    <a:lumMod val="65000"/>
                    <a:lumOff val="35000"/>
                  </a:schemeClr>
                </a:solidFill>
                <a:latin typeface="+mn-lt"/>
                <a:ea typeface="Tahoma" pitchFamily="34" charset="0"/>
                <a:cs typeface="Tahoma" pitchFamily="34" charset="0"/>
              </a:rPr>
              <a:t>at or above the expected level in both English and mathematics by age </a:t>
            </a:r>
            <a:r>
              <a:rPr lang="en-GB" dirty="0" smtClean="0">
                <a:solidFill>
                  <a:schemeClr val="tx1">
                    <a:lumMod val="65000"/>
                    <a:lumOff val="35000"/>
                  </a:schemeClr>
                </a:solidFill>
                <a:latin typeface="+mn-lt"/>
                <a:ea typeface="Tahoma" pitchFamily="34" charset="0"/>
                <a:cs typeface="Tahoma" pitchFamily="34" charset="0"/>
              </a:rPr>
              <a:t>11.</a:t>
            </a:r>
          </a:p>
          <a:p>
            <a:r>
              <a:rPr lang="en-GB" dirty="0">
                <a:solidFill>
                  <a:schemeClr val="tx1">
                    <a:lumMod val="65000"/>
                    <a:lumOff val="35000"/>
                  </a:schemeClr>
                </a:solidFill>
                <a:latin typeface="+mn-lt"/>
                <a:ea typeface="Tahoma" pitchFamily="34" charset="0"/>
                <a:cs typeface="Tahoma" pitchFamily="34" charset="0"/>
              </a:rPr>
              <a:t>from 2009, Key Stage 3 </a:t>
            </a:r>
            <a:r>
              <a:rPr lang="en-GB" dirty="0" smtClean="0">
                <a:solidFill>
                  <a:schemeClr val="tx1">
                    <a:lumMod val="65000"/>
                    <a:lumOff val="35000"/>
                  </a:schemeClr>
                </a:solidFill>
                <a:latin typeface="+mn-lt"/>
                <a:ea typeface="Tahoma" pitchFamily="34" charset="0"/>
                <a:cs typeface="Tahoma" pitchFamily="34" charset="0"/>
              </a:rPr>
              <a:t>tests (at 14) </a:t>
            </a:r>
            <a:r>
              <a:rPr lang="en-GB" dirty="0">
                <a:solidFill>
                  <a:schemeClr val="tx1">
                    <a:lumMod val="65000"/>
                    <a:lumOff val="35000"/>
                  </a:schemeClr>
                </a:solidFill>
                <a:latin typeface="+mn-lt"/>
                <a:ea typeface="Tahoma" pitchFamily="34" charset="0"/>
                <a:cs typeface="Tahoma" pitchFamily="34" charset="0"/>
              </a:rPr>
              <a:t>would no longer be </a:t>
            </a:r>
            <a:r>
              <a:rPr lang="en-GB" dirty="0" smtClean="0">
                <a:solidFill>
                  <a:schemeClr val="tx1">
                    <a:lumMod val="65000"/>
                    <a:lumOff val="35000"/>
                  </a:schemeClr>
                </a:solidFill>
                <a:latin typeface="+mn-lt"/>
                <a:ea typeface="Tahoma" pitchFamily="34" charset="0"/>
                <a:cs typeface="Tahoma" pitchFamily="34" charset="0"/>
              </a:rPr>
              <a:t>compulsory, </a:t>
            </a:r>
            <a:r>
              <a:rPr lang="en-GB" smtClean="0">
                <a:solidFill>
                  <a:schemeClr val="tx1">
                    <a:lumMod val="65000"/>
                    <a:lumOff val="35000"/>
                  </a:schemeClr>
                </a:solidFill>
                <a:latin typeface="+mn-lt"/>
                <a:ea typeface="Tahoma" pitchFamily="34" charset="0"/>
                <a:cs typeface="Tahoma" pitchFamily="34" charset="0"/>
              </a:rPr>
              <a:t>also Science at KS2.</a:t>
            </a:r>
            <a:endParaRPr lang="en-GB"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92</a:t>
            </a:fld>
            <a:endParaRPr lang="en-US" dirty="0"/>
          </a:p>
        </p:txBody>
      </p:sp>
    </p:spTree>
    <p:extLst>
      <p:ext uri="{BB962C8B-B14F-4D97-AF65-F5344CB8AC3E}">
        <p14:creationId xmlns:p14="http://schemas.microsoft.com/office/powerpoint/2010/main" val="23443663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51"/>
            <a:ext cx="9144000" cy="1143000"/>
          </a:xfrm>
        </p:spPr>
        <p:txBody>
          <a:bodyPr>
            <a:normAutofit/>
          </a:bodyPr>
          <a:lstStyle/>
          <a:p>
            <a:r>
              <a:rPr lang="en-GB" sz="4400" dirty="0" smtClean="0">
                <a:solidFill>
                  <a:schemeClr val="accent2">
                    <a:lumMod val="75000"/>
                  </a:schemeClr>
                </a:solidFill>
                <a:latin typeface="+mn-lt"/>
              </a:rPr>
              <a:t>Unheeded advice (from 1999)</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179512" y="1340768"/>
            <a:ext cx="8964488" cy="3672408"/>
          </a:xfrm>
        </p:spPr>
        <p:txBody>
          <a:bodyPr>
            <a:normAutofit/>
          </a:bodyPr>
          <a:lstStyle/>
          <a:p>
            <a:pPr marL="0" indent="0">
              <a:buNone/>
            </a:pPr>
            <a:r>
              <a:rPr lang="en-GB" dirty="0" smtClean="0">
                <a:solidFill>
                  <a:schemeClr val="tx1">
                    <a:lumMod val="65000"/>
                    <a:lumOff val="35000"/>
                  </a:schemeClr>
                </a:solidFill>
                <a:latin typeface="+mn-lt"/>
                <a:ea typeface="Tahoma" pitchFamily="34" charset="0"/>
                <a:cs typeface="Tahoma" pitchFamily="34" charset="0"/>
              </a:rPr>
              <a:t>“Only </a:t>
            </a:r>
            <a:r>
              <a:rPr lang="en-GB" dirty="0">
                <a:solidFill>
                  <a:schemeClr val="tx1">
                    <a:lumMod val="65000"/>
                    <a:lumOff val="35000"/>
                  </a:schemeClr>
                </a:solidFill>
                <a:latin typeface="+mn-lt"/>
                <a:ea typeface="Tahoma" pitchFamily="34" charset="0"/>
                <a:cs typeface="Tahoma" pitchFamily="34" charset="0"/>
              </a:rPr>
              <a:t>when the </a:t>
            </a:r>
            <a:r>
              <a:rPr lang="en-GB" dirty="0" smtClean="0">
                <a:solidFill>
                  <a:schemeClr val="tx1">
                    <a:lumMod val="65000"/>
                    <a:lumOff val="35000"/>
                  </a:schemeClr>
                </a:solidFill>
                <a:latin typeface="+mn-lt"/>
                <a:ea typeface="Tahoma" pitchFamily="34" charset="0"/>
                <a:cs typeface="Tahoma" pitchFamily="34" charset="0"/>
              </a:rPr>
              <a:t>(Labour) </a:t>
            </a:r>
            <a:r>
              <a:rPr lang="en-GB" dirty="0">
                <a:solidFill>
                  <a:schemeClr val="tx1">
                    <a:lumMod val="65000"/>
                    <a:lumOff val="35000"/>
                  </a:schemeClr>
                </a:solidFill>
                <a:latin typeface="+mn-lt"/>
                <a:ea typeface="Tahoma" pitchFamily="34" charset="0"/>
                <a:cs typeface="Tahoma" pitchFamily="34" charset="0"/>
              </a:rPr>
              <a:t>government understands the importance of creating a </a:t>
            </a:r>
            <a:r>
              <a:rPr lang="en-GB" b="1" dirty="0">
                <a:solidFill>
                  <a:schemeClr val="tx1">
                    <a:lumMod val="65000"/>
                    <a:lumOff val="35000"/>
                  </a:schemeClr>
                </a:solidFill>
                <a:latin typeface="+mn-lt"/>
                <a:ea typeface="Tahoma" pitchFamily="34" charset="0"/>
                <a:cs typeface="Tahoma" pitchFamily="34" charset="0"/>
              </a:rPr>
              <a:t>single unified system </a:t>
            </a:r>
            <a:r>
              <a:rPr lang="en-GB" dirty="0">
                <a:solidFill>
                  <a:schemeClr val="tx1">
                    <a:lumMod val="65000"/>
                    <a:lumOff val="35000"/>
                  </a:schemeClr>
                </a:solidFill>
                <a:latin typeface="+mn-lt"/>
                <a:ea typeface="Tahoma" pitchFamily="34" charset="0"/>
                <a:cs typeface="Tahoma" pitchFamily="34" charset="0"/>
              </a:rPr>
              <a:t>of </a:t>
            </a:r>
            <a:r>
              <a:rPr lang="en-GB" b="1" dirty="0">
                <a:solidFill>
                  <a:schemeClr val="tx1">
                    <a:lumMod val="65000"/>
                    <a:lumOff val="35000"/>
                  </a:schemeClr>
                </a:solidFill>
                <a:latin typeface="+mn-lt"/>
                <a:ea typeface="Tahoma" pitchFamily="34" charset="0"/>
                <a:cs typeface="Tahoma" pitchFamily="34" charset="0"/>
              </a:rPr>
              <a:t>fully comprehensive </a:t>
            </a:r>
            <a:r>
              <a:rPr lang="en-GB" dirty="0">
                <a:solidFill>
                  <a:schemeClr val="tx1">
                    <a:lumMod val="65000"/>
                    <a:lumOff val="35000"/>
                  </a:schemeClr>
                </a:solidFill>
                <a:latin typeface="+mn-lt"/>
                <a:ea typeface="Tahoma" pitchFamily="34" charset="0"/>
                <a:cs typeface="Tahoma" pitchFamily="34" charset="0"/>
              </a:rPr>
              <a:t>secondary schools under local democratic control and without selective enclaves, will the country have an education system of which we can truly be proud</a:t>
            </a:r>
            <a:r>
              <a:rPr lang="en-GB" dirty="0" smtClean="0">
                <a:solidFill>
                  <a:schemeClr val="tx1">
                    <a:lumMod val="65000"/>
                    <a:lumOff val="35000"/>
                  </a:schemeClr>
                </a:solidFill>
                <a:latin typeface="+mn-lt"/>
                <a:ea typeface="Tahoma" pitchFamily="34" charset="0"/>
                <a:cs typeface="Tahoma" pitchFamily="34" charset="0"/>
              </a:rPr>
              <a:t>.”</a:t>
            </a:r>
          </a:p>
          <a:p>
            <a:pPr marL="0" indent="0" algn="r">
              <a:buNone/>
            </a:pPr>
            <a:r>
              <a:rPr lang="en-GB" sz="2000" i="1" dirty="0">
                <a:solidFill>
                  <a:schemeClr val="tx1">
                    <a:lumMod val="65000"/>
                    <a:lumOff val="35000"/>
                  </a:schemeClr>
                </a:solidFill>
                <a:latin typeface="+mn-lt"/>
              </a:rPr>
              <a:t>Chitty and </a:t>
            </a:r>
            <a:r>
              <a:rPr lang="en-GB" sz="2000" i="1" dirty="0" err="1">
                <a:solidFill>
                  <a:schemeClr val="tx1">
                    <a:lumMod val="65000"/>
                    <a:lumOff val="35000"/>
                  </a:schemeClr>
                </a:solidFill>
                <a:latin typeface="+mn-lt"/>
              </a:rPr>
              <a:t>Dunford</a:t>
            </a:r>
            <a:r>
              <a:rPr lang="en-GB" sz="2000" i="1" dirty="0">
                <a:solidFill>
                  <a:schemeClr val="tx1">
                    <a:lumMod val="65000"/>
                    <a:lumOff val="35000"/>
                  </a:schemeClr>
                </a:solidFill>
                <a:latin typeface="+mn-lt"/>
              </a:rPr>
              <a:t> 1999</a:t>
            </a:r>
            <a:endParaRPr lang="en-GB" sz="2000" i="1"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93</a:t>
            </a:fld>
            <a:endParaRPr lang="en-US" dirty="0"/>
          </a:p>
        </p:txBody>
      </p:sp>
    </p:spTree>
    <p:extLst>
      <p:ext uri="{BB962C8B-B14F-4D97-AF65-F5344CB8AC3E}">
        <p14:creationId xmlns:p14="http://schemas.microsoft.com/office/powerpoint/2010/main" val="21197616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4400" dirty="0" smtClean="0">
                <a:solidFill>
                  <a:schemeClr val="accent2">
                    <a:lumMod val="75000"/>
                  </a:schemeClr>
                </a:solidFill>
                <a:latin typeface="+mn-lt"/>
              </a:rPr>
              <a:t>What might have been</a:t>
            </a:r>
            <a:endParaRPr lang="en-GB" sz="4400" dirty="0">
              <a:solidFill>
                <a:schemeClr val="accent2">
                  <a:lumMod val="75000"/>
                </a:schemeClr>
              </a:solidFill>
              <a:latin typeface="+mn-lt"/>
            </a:endParaRPr>
          </a:p>
        </p:txBody>
      </p:sp>
      <p:sp>
        <p:nvSpPr>
          <p:cNvPr id="3" name="Content Placeholder 2"/>
          <p:cNvSpPr>
            <a:spLocks noGrp="1"/>
          </p:cNvSpPr>
          <p:nvPr>
            <p:ph idx="1"/>
          </p:nvPr>
        </p:nvSpPr>
        <p:spPr>
          <a:xfrm>
            <a:off x="368446" y="1340768"/>
            <a:ext cx="8744272" cy="3744416"/>
          </a:xfrm>
        </p:spPr>
        <p:txBody>
          <a:bodyPr>
            <a:normAutofit/>
          </a:bodyPr>
          <a:lstStyle/>
          <a:p>
            <a:pPr marL="0" indent="0">
              <a:buNone/>
            </a:pPr>
            <a:r>
              <a:rPr lang="en-GB" b="1" dirty="0">
                <a:solidFill>
                  <a:schemeClr val="tx1">
                    <a:lumMod val="65000"/>
                    <a:lumOff val="35000"/>
                  </a:schemeClr>
                </a:solidFill>
                <a:latin typeface="+mn-lt"/>
                <a:ea typeface="Tahoma" pitchFamily="34" charset="0"/>
                <a:cs typeface="Tahoma" pitchFamily="34" charset="0"/>
              </a:rPr>
              <a:t>I</a:t>
            </a:r>
            <a:r>
              <a:rPr lang="en-GB" b="1" dirty="0" smtClean="0">
                <a:solidFill>
                  <a:schemeClr val="tx1">
                    <a:lumMod val="65000"/>
                    <a:lumOff val="35000"/>
                  </a:schemeClr>
                </a:solidFill>
                <a:latin typeface="+mn-lt"/>
                <a:ea typeface="Tahoma" pitchFamily="34" charset="0"/>
                <a:cs typeface="Tahoma" pitchFamily="34" charset="0"/>
              </a:rPr>
              <a:t>nstead of </a:t>
            </a:r>
            <a:r>
              <a:rPr lang="en-GB" dirty="0">
                <a:solidFill>
                  <a:schemeClr val="tx1">
                    <a:lumMod val="65000"/>
                    <a:lumOff val="35000"/>
                  </a:schemeClr>
                </a:solidFill>
                <a:latin typeface="+mn-lt"/>
                <a:ea typeface="Tahoma" pitchFamily="34" charset="0"/>
                <a:cs typeface="Tahoma" pitchFamily="34" charset="0"/>
              </a:rPr>
              <a:t>a long-term improvement plan based on the two big </a:t>
            </a:r>
            <a:r>
              <a:rPr lang="en-GB" dirty="0" smtClean="0">
                <a:solidFill>
                  <a:schemeClr val="tx1">
                    <a:lumMod val="65000"/>
                    <a:lumOff val="35000"/>
                  </a:schemeClr>
                </a:solidFill>
                <a:latin typeface="+mn-lt"/>
                <a:ea typeface="Tahoma" pitchFamily="34" charset="0"/>
                <a:cs typeface="Tahoma" pitchFamily="34" charset="0"/>
              </a:rPr>
              <a:t>questions:</a:t>
            </a:r>
          </a:p>
          <a:p>
            <a:pPr marL="514350" indent="-514350">
              <a:buFont typeface="+mj-lt"/>
              <a:buAutoNum type="arabicPeriod"/>
            </a:pPr>
            <a:r>
              <a:rPr lang="en-GB" dirty="0">
                <a:solidFill>
                  <a:schemeClr val="tx1">
                    <a:lumMod val="65000"/>
                    <a:lumOff val="35000"/>
                  </a:schemeClr>
                </a:solidFill>
                <a:latin typeface="+mn-lt"/>
                <a:ea typeface="Tahoma" pitchFamily="34" charset="0"/>
                <a:cs typeface="Tahoma" pitchFamily="34" charset="0"/>
              </a:rPr>
              <a:t>W</a:t>
            </a:r>
            <a:r>
              <a:rPr lang="en-GB" dirty="0" smtClean="0">
                <a:solidFill>
                  <a:schemeClr val="tx1">
                    <a:lumMod val="65000"/>
                    <a:lumOff val="35000"/>
                  </a:schemeClr>
                </a:solidFill>
                <a:latin typeface="+mn-lt"/>
                <a:ea typeface="Tahoma" pitchFamily="34" charset="0"/>
                <a:cs typeface="Tahoma" pitchFamily="34" charset="0"/>
              </a:rPr>
              <a:t>hat </a:t>
            </a:r>
            <a:r>
              <a:rPr lang="en-GB" dirty="0">
                <a:solidFill>
                  <a:schemeClr val="tx1">
                    <a:lumMod val="65000"/>
                    <a:lumOff val="35000"/>
                  </a:schemeClr>
                </a:solidFill>
                <a:latin typeface="+mn-lt"/>
                <a:ea typeface="Tahoma" pitchFamily="34" charset="0"/>
                <a:cs typeface="Tahoma" pitchFamily="34" charset="0"/>
              </a:rPr>
              <a:t>sort of education system is suitable for a modern </a:t>
            </a:r>
            <a:r>
              <a:rPr lang="en-GB" dirty="0" smtClean="0">
                <a:solidFill>
                  <a:schemeClr val="tx1">
                    <a:lumMod val="65000"/>
                    <a:lumOff val="35000"/>
                  </a:schemeClr>
                </a:solidFill>
                <a:latin typeface="+mn-lt"/>
                <a:ea typeface="Tahoma" pitchFamily="34" charset="0"/>
                <a:cs typeface="Tahoma" pitchFamily="34" charset="0"/>
              </a:rPr>
              <a:t>society?             </a:t>
            </a:r>
          </a:p>
          <a:p>
            <a:pPr marL="514350" indent="-514350">
              <a:buFont typeface="+mj-lt"/>
              <a:buAutoNum type="arabicPeriod"/>
            </a:pPr>
            <a:r>
              <a:rPr lang="en-GB" dirty="0" smtClean="0">
                <a:solidFill>
                  <a:schemeClr val="tx1">
                    <a:lumMod val="65000"/>
                    <a:lumOff val="35000"/>
                  </a:schemeClr>
                </a:solidFill>
                <a:latin typeface="+mn-lt"/>
                <a:ea typeface="Tahoma" pitchFamily="34" charset="0"/>
                <a:cs typeface="Tahoma" pitchFamily="34" charset="0"/>
              </a:rPr>
              <a:t>How </a:t>
            </a:r>
            <a:r>
              <a:rPr lang="en-GB" dirty="0">
                <a:solidFill>
                  <a:schemeClr val="tx1">
                    <a:lumMod val="65000"/>
                    <a:lumOff val="35000"/>
                  </a:schemeClr>
                </a:solidFill>
                <a:latin typeface="+mn-lt"/>
                <a:ea typeface="Tahoma" pitchFamily="34" charset="0"/>
                <a:cs typeface="Tahoma" pitchFamily="34" charset="0"/>
              </a:rPr>
              <a:t>can excellence and equity be made to work </a:t>
            </a:r>
            <a:r>
              <a:rPr lang="en-GB" dirty="0" smtClean="0">
                <a:solidFill>
                  <a:schemeClr val="tx1">
                    <a:lumMod val="65000"/>
                    <a:lumOff val="35000"/>
                  </a:schemeClr>
                </a:solidFill>
                <a:latin typeface="+mn-lt"/>
                <a:ea typeface="Tahoma" pitchFamily="34" charset="0"/>
                <a:cs typeface="Tahoma" pitchFamily="34" charset="0"/>
              </a:rPr>
              <a:t>together?</a:t>
            </a:r>
          </a:p>
          <a:p>
            <a:pPr marL="0" indent="0">
              <a:buNone/>
            </a:pPr>
            <a:endParaRPr lang="en-GB" dirty="0" smtClean="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94</a:t>
            </a:fld>
            <a:endParaRPr lang="en-US" dirty="0"/>
          </a:p>
        </p:txBody>
      </p:sp>
    </p:spTree>
    <p:extLst>
      <p:ext uri="{BB962C8B-B14F-4D97-AF65-F5344CB8AC3E}">
        <p14:creationId xmlns:p14="http://schemas.microsoft.com/office/powerpoint/2010/main" val="17800379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4800" dirty="0" smtClean="0">
                <a:solidFill>
                  <a:schemeClr val="accent2">
                    <a:lumMod val="75000"/>
                  </a:schemeClr>
                </a:solidFill>
                <a:latin typeface="+mn-lt"/>
              </a:rPr>
              <a:t>What really happened</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76200" y="980728"/>
            <a:ext cx="8991600" cy="4124672"/>
          </a:xfrm>
        </p:spPr>
        <p:txBody>
          <a:bodyPr>
            <a:normAutofit fontScale="92500"/>
          </a:bodyPr>
          <a:lstStyle/>
          <a:p>
            <a:r>
              <a:rPr lang="en-GB" dirty="0">
                <a:solidFill>
                  <a:schemeClr val="tx1">
                    <a:lumMod val="65000"/>
                    <a:lumOff val="35000"/>
                  </a:schemeClr>
                </a:solidFill>
                <a:latin typeface="+mn-lt"/>
                <a:ea typeface="Tahoma" pitchFamily="34" charset="0"/>
                <a:cs typeface="Tahoma" pitchFamily="34" charset="0"/>
              </a:rPr>
              <a:t>Schools got top-down diktat. </a:t>
            </a:r>
            <a:endParaRPr lang="en-GB" dirty="0" smtClean="0">
              <a:solidFill>
                <a:schemeClr val="tx1">
                  <a:lumMod val="65000"/>
                  <a:lumOff val="35000"/>
                </a:schemeClr>
              </a:solidFill>
              <a:latin typeface="+mn-lt"/>
              <a:ea typeface="Tahoma" pitchFamily="34" charset="0"/>
              <a:cs typeface="Tahoma" pitchFamily="34" charset="0"/>
            </a:endParaRPr>
          </a:p>
          <a:p>
            <a:r>
              <a:rPr lang="en-GB" dirty="0" smtClean="0">
                <a:solidFill>
                  <a:schemeClr val="tx1">
                    <a:lumMod val="65000"/>
                    <a:lumOff val="35000"/>
                  </a:schemeClr>
                </a:solidFill>
                <a:latin typeface="+mn-lt"/>
                <a:ea typeface="Tahoma" pitchFamily="34" charset="0"/>
                <a:cs typeface="Tahoma" pitchFamily="34" charset="0"/>
              </a:rPr>
              <a:t>Ministers</a:t>
            </a:r>
            <a:r>
              <a:rPr lang="en-GB" dirty="0">
                <a:solidFill>
                  <a:schemeClr val="tx1">
                    <a:lumMod val="65000"/>
                    <a:lumOff val="35000"/>
                  </a:schemeClr>
                </a:solidFill>
                <a:latin typeface="+mn-lt"/>
                <a:ea typeface="Tahoma" pitchFamily="34" charset="0"/>
                <a:cs typeface="Tahoma" pitchFamily="34" charset="0"/>
              </a:rPr>
              <a:t>, and especially their advisers, thought they knew 'what works'. They cherry-picked research, and suppressed evaluations that gave them answers they did not want. </a:t>
            </a:r>
            <a:endParaRPr lang="en-GB" dirty="0" smtClean="0">
              <a:solidFill>
                <a:schemeClr val="tx1">
                  <a:lumMod val="65000"/>
                  <a:lumOff val="35000"/>
                </a:schemeClr>
              </a:solidFill>
              <a:latin typeface="+mn-lt"/>
              <a:ea typeface="Tahoma" pitchFamily="34" charset="0"/>
              <a:cs typeface="Tahoma" pitchFamily="34" charset="0"/>
            </a:endParaRPr>
          </a:p>
          <a:p>
            <a:r>
              <a:rPr lang="en-GB" dirty="0" smtClean="0">
                <a:solidFill>
                  <a:schemeClr val="tx1">
                    <a:lumMod val="65000"/>
                    <a:lumOff val="35000"/>
                  </a:schemeClr>
                </a:solidFill>
                <a:latin typeface="+mn-lt"/>
                <a:ea typeface="Tahoma" pitchFamily="34" charset="0"/>
                <a:cs typeface="Tahoma" pitchFamily="34" charset="0"/>
              </a:rPr>
              <a:t>Trusting </a:t>
            </a:r>
            <a:r>
              <a:rPr lang="en-GB" dirty="0">
                <a:solidFill>
                  <a:schemeClr val="tx1">
                    <a:lumMod val="65000"/>
                    <a:lumOff val="35000"/>
                  </a:schemeClr>
                </a:solidFill>
                <a:latin typeface="+mn-lt"/>
                <a:ea typeface="Tahoma" pitchFamily="34" charset="0"/>
                <a:cs typeface="Tahoma" pitchFamily="34" charset="0"/>
              </a:rPr>
              <a:t>teachers - which is what ministers do in the best-performing countries - was not on the agenda</a:t>
            </a:r>
            <a:r>
              <a:rPr lang="en-GB" dirty="0" smtClean="0">
                <a:solidFill>
                  <a:schemeClr val="tx1">
                    <a:lumMod val="65000"/>
                    <a:lumOff val="35000"/>
                  </a:schemeClr>
                </a:solidFill>
                <a:latin typeface="+mn-lt"/>
                <a:ea typeface="Tahoma" pitchFamily="34" charset="0"/>
                <a:cs typeface="Tahoma" pitchFamily="34" charset="0"/>
              </a:rPr>
              <a:t>.</a:t>
            </a:r>
          </a:p>
          <a:p>
            <a:pPr marL="0" indent="0" algn="r">
              <a:buNone/>
            </a:pPr>
            <a:r>
              <a:rPr lang="en-GB" sz="2200" i="1" dirty="0" err="1">
                <a:solidFill>
                  <a:schemeClr val="tx1">
                    <a:lumMod val="65000"/>
                    <a:lumOff val="35000"/>
                  </a:schemeClr>
                </a:solidFill>
                <a:latin typeface="+mn-lt"/>
              </a:rPr>
              <a:t>Mortimore</a:t>
            </a:r>
            <a:r>
              <a:rPr lang="en-GB" sz="2200" i="1" dirty="0">
                <a:solidFill>
                  <a:schemeClr val="tx1">
                    <a:lumMod val="65000"/>
                    <a:lumOff val="35000"/>
                  </a:schemeClr>
                </a:solidFill>
                <a:latin typeface="+mn-lt"/>
              </a:rPr>
              <a:t> 2009</a:t>
            </a:r>
            <a:endParaRPr lang="en-GB" sz="2200" i="1" dirty="0">
              <a:solidFill>
                <a:schemeClr val="tx1">
                  <a:lumMod val="65000"/>
                  <a:lumOff val="35000"/>
                </a:schemeClr>
              </a:solidFill>
              <a:latin typeface="+mn-lt"/>
              <a:ea typeface="Tahoma" pitchFamily="34" charset="0"/>
              <a:cs typeface="Tahoma" pitchFamily="34" charset="0"/>
            </a:endParaRPr>
          </a:p>
          <a:p>
            <a:pPr marL="0" indent="0">
              <a:buNone/>
            </a:pPr>
            <a:endParaRPr lang="en-GB" dirty="0"/>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95</a:t>
            </a:fld>
            <a:endParaRPr lang="en-US" dirty="0"/>
          </a:p>
        </p:txBody>
      </p:sp>
    </p:spTree>
    <p:extLst>
      <p:ext uri="{BB962C8B-B14F-4D97-AF65-F5344CB8AC3E}">
        <p14:creationId xmlns:p14="http://schemas.microsoft.com/office/powerpoint/2010/main" val="38744011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79"/>
            <a:ext cx="9144000" cy="1143000"/>
          </a:xfrm>
        </p:spPr>
        <p:txBody>
          <a:bodyPr>
            <a:normAutofit/>
          </a:bodyPr>
          <a:lstStyle/>
          <a:p>
            <a:r>
              <a:rPr lang="en-GB" sz="4800" dirty="0" smtClean="0">
                <a:solidFill>
                  <a:schemeClr val="accent2">
                    <a:lumMod val="75000"/>
                  </a:schemeClr>
                </a:solidFill>
                <a:latin typeface="+mn-lt"/>
              </a:rPr>
              <a:t>An opinion!</a:t>
            </a:r>
            <a:endParaRPr lang="en-GB" sz="4800" dirty="0">
              <a:solidFill>
                <a:schemeClr val="accent2">
                  <a:lumMod val="75000"/>
                </a:schemeClr>
              </a:solidFill>
              <a:latin typeface="+mn-lt"/>
            </a:endParaRPr>
          </a:p>
        </p:txBody>
      </p:sp>
      <p:sp>
        <p:nvSpPr>
          <p:cNvPr id="3" name="Content Placeholder 2"/>
          <p:cNvSpPr>
            <a:spLocks noGrp="1"/>
          </p:cNvSpPr>
          <p:nvPr>
            <p:ph idx="1"/>
          </p:nvPr>
        </p:nvSpPr>
        <p:spPr>
          <a:xfrm>
            <a:off x="399661" y="1412776"/>
            <a:ext cx="8744272" cy="3672408"/>
          </a:xfrm>
        </p:spPr>
        <p:txBody>
          <a:bodyPr/>
          <a:lstStyle/>
          <a:p>
            <a:pPr marL="0" indent="0">
              <a:buNone/>
            </a:pPr>
            <a:r>
              <a:rPr lang="en-GB" dirty="0">
                <a:solidFill>
                  <a:schemeClr val="tx1">
                    <a:lumMod val="65000"/>
                    <a:lumOff val="35000"/>
                  </a:schemeClr>
                </a:solidFill>
                <a:latin typeface="+mn-lt"/>
              </a:rPr>
              <a:t>I</a:t>
            </a:r>
            <a:r>
              <a:rPr lang="en-GB" dirty="0" smtClean="0">
                <a:solidFill>
                  <a:schemeClr val="tx1">
                    <a:lumMod val="65000"/>
                    <a:lumOff val="35000"/>
                  </a:schemeClr>
                </a:solidFill>
                <a:latin typeface="+mn-lt"/>
              </a:rPr>
              <a:t>n </a:t>
            </a:r>
            <a:r>
              <a:rPr lang="en-GB" dirty="0">
                <a:solidFill>
                  <a:schemeClr val="tx1">
                    <a:lumMod val="65000"/>
                    <a:lumOff val="35000"/>
                  </a:schemeClr>
                </a:solidFill>
                <a:latin typeface="+mn-lt"/>
              </a:rPr>
              <a:t>the last twenty years</a:t>
            </a:r>
            <a:r>
              <a:rPr lang="en-GB" dirty="0" smtClean="0">
                <a:solidFill>
                  <a:schemeClr val="tx1">
                    <a:lumMod val="65000"/>
                    <a:lumOff val="35000"/>
                  </a:schemeClr>
                </a:solidFill>
                <a:latin typeface="+mn-lt"/>
              </a:rPr>
              <a:t>, </a:t>
            </a:r>
            <a:r>
              <a:rPr lang="en-GB" dirty="0">
                <a:solidFill>
                  <a:schemeClr val="tx1">
                    <a:lumMod val="65000"/>
                    <a:lumOff val="35000"/>
                  </a:schemeClr>
                </a:solidFill>
                <a:latin typeface="+mn-lt"/>
              </a:rPr>
              <a:t>there </a:t>
            </a:r>
            <a:r>
              <a:rPr lang="en-GB" dirty="0" smtClean="0">
                <a:solidFill>
                  <a:schemeClr val="tx1">
                    <a:lumMod val="65000"/>
                    <a:lumOff val="35000"/>
                  </a:schemeClr>
                </a:solidFill>
                <a:latin typeface="+mn-lt"/>
              </a:rPr>
              <a:t>has </a:t>
            </a:r>
            <a:r>
              <a:rPr lang="en-GB" dirty="0">
                <a:solidFill>
                  <a:schemeClr val="tx1">
                    <a:lumMod val="65000"/>
                    <a:lumOff val="35000"/>
                  </a:schemeClr>
                </a:solidFill>
                <a:latin typeface="+mn-lt"/>
              </a:rPr>
              <a:t>been 'a steady growth in the powers of central government, with the introduction of the national curriculum, national teaching strategies, and the targets and league table regime, all overseen and directed by ministers and civil </a:t>
            </a:r>
            <a:r>
              <a:rPr lang="en-GB" dirty="0" smtClean="0">
                <a:solidFill>
                  <a:schemeClr val="tx1">
                    <a:lumMod val="65000"/>
                    <a:lumOff val="35000"/>
                  </a:schemeClr>
                </a:solidFill>
                <a:latin typeface="+mn-lt"/>
              </a:rPr>
              <a:t>servants‘. </a:t>
            </a:r>
          </a:p>
          <a:p>
            <a:pPr marL="0" indent="0" algn="r">
              <a:buNone/>
            </a:pPr>
            <a:r>
              <a:rPr lang="en-GB" sz="2000" i="1" dirty="0">
                <a:latin typeface="+mn-lt"/>
              </a:rPr>
              <a:t>Mansell </a:t>
            </a:r>
            <a:r>
              <a:rPr lang="en-GB" sz="2000" i="1" dirty="0" smtClean="0">
                <a:latin typeface="+mn-lt"/>
              </a:rPr>
              <a:t>2009</a:t>
            </a:r>
            <a:endParaRPr lang="en-GB" sz="2000" i="1" dirty="0">
              <a:solidFill>
                <a:schemeClr val="tx1">
                  <a:lumMod val="65000"/>
                  <a:lumOff val="35000"/>
                </a:schemeClr>
              </a:solidFill>
              <a:latin typeface="+mn-lt"/>
            </a:endParaRPr>
          </a:p>
          <a:p>
            <a:pPr marL="0" indent="0">
              <a:buNone/>
            </a:pPr>
            <a:endParaRPr lang="en-GB" dirty="0">
              <a:solidFill>
                <a:schemeClr val="tx1">
                  <a:lumMod val="65000"/>
                  <a:lumOff val="35000"/>
                </a:schemeClr>
              </a:solidFill>
              <a:latin typeface="+mn-lt"/>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96</a:t>
            </a:fld>
            <a:endParaRPr lang="en-US" dirty="0"/>
          </a:p>
        </p:txBody>
      </p:sp>
    </p:spTree>
    <p:extLst>
      <p:ext uri="{BB962C8B-B14F-4D97-AF65-F5344CB8AC3E}">
        <p14:creationId xmlns:p14="http://schemas.microsoft.com/office/powerpoint/2010/main" val="34082383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12652" cy="1143000"/>
          </a:xfrm>
        </p:spPr>
        <p:txBody>
          <a:bodyPr/>
          <a:lstStyle/>
          <a:p>
            <a:r>
              <a:rPr lang="en-GB" dirty="0" smtClean="0">
                <a:solidFill>
                  <a:schemeClr val="accent2">
                    <a:lumMod val="75000"/>
                  </a:schemeClr>
                </a:solidFill>
                <a:latin typeface="+mn-lt"/>
              </a:rPr>
              <a:t>Opinion of an independent review</a:t>
            </a:r>
            <a:endParaRPr lang="en-GB" dirty="0">
              <a:solidFill>
                <a:schemeClr val="accent2">
                  <a:lumMod val="75000"/>
                </a:schemeClr>
              </a:solidFill>
              <a:latin typeface="+mn-lt"/>
            </a:endParaRPr>
          </a:p>
        </p:txBody>
      </p:sp>
      <p:sp>
        <p:nvSpPr>
          <p:cNvPr id="3" name="Content Placeholder 2"/>
          <p:cNvSpPr>
            <a:spLocks noGrp="1"/>
          </p:cNvSpPr>
          <p:nvPr>
            <p:ph idx="1"/>
          </p:nvPr>
        </p:nvSpPr>
        <p:spPr>
          <a:xfrm>
            <a:off x="76200" y="1196752"/>
            <a:ext cx="8991600" cy="3908648"/>
          </a:xfrm>
        </p:spPr>
        <p:txBody>
          <a:bodyPr>
            <a:normAutofit/>
          </a:bodyPr>
          <a:lstStyle/>
          <a:p>
            <a:pPr marL="0" indent="0">
              <a:buNone/>
            </a:pPr>
            <a:r>
              <a:rPr lang="en-GB" dirty="0">
                <a:solidFill>
                  <a:schemeClr val="tx1">
                    <a:lumMod val="65000"/>
                    <a:lumOff val="35000"/>
                  </a:schemeClr>
                </a:solidFill>
                <a:latin typeface="+mn-lt"/>
                <a:ea typeface="Tahoma" pitchFamily="34" charset="0"/>
                <a:cs typeface="Tahoma" pitchFamily="34" charset="0"/>
              </a:rPr>
              <a:t>S</a:t>
            </a:r>
            <a:r>
              <a:rPr lang="en-GB" dirty="0" smtClean="0">
                <a:solidFill>
                  <a:schemeClr val="tx1">
                    <a:lumMod val="65000"/>
                    <a:lumOff val="35000"/>
                  </a:schemeClr>
                </a:solidFill>
                <a:latin typeface="+mn-lt"/>
                <a:ea typeface="Tahoma" pitchFamily="34" charset="0"/>
                <a:cs typeface="Tahoma" pitchFamily="34" charset="0"/>
              </a:rPr>
              <a:t>ince </a:t>
            </a:r>
            <a:r>
              <a:rPr lang="en-GB" dirty="0">
                <a:solidFill>
                  <a:schemeClr val="tx1">
                    <a:lumMod val="65000"/>
                    <a:lumOff val="35000"/>
                  </a:schemeClr>
                </a:solidFill>
                <a:latin typeface="+mn-lt"/>
                <a:ea typeface="Tahoma" pitchFamily="34" charset="0"/>
                <a:cs typeface="Tahoma" pitchFamily="34" charset="0"/>
              </a:rPr>
              <a:t>1989, and especially since 1997, national government </a:t>
            </a:r>
            <a:r>
              <a:rPr lang="en-GB" dirty="0" smtClean="0">
                <a:solidFill>
                  <a:schemeClr val="tx1">
                    <a:lumMod val="65000"/>
                    <a:lumOff val="35000"/>
                  </a:schemeClr>
                </a:solidFill>
                <a:latin typeface="+mn-lt"/>
                <a:ea typeface="Tahoma" pitchFamily="34" charset="0"/>
                <a:cs typeface="Tahoma" pitchFamily="34" charset="0"/>
              </a:rPr>
              <a:t>has </a:t>
            </a:r>
            <a:r>
              <a:rPr lang="en-GB" dirty="0">
                <a:solidFill>
                  <a:schemeClr val="tx1">
                    <a:lumMod val="65000"/>
                    <a:lumOff val="35000"/>
                  </a:schemeClr>
                </a:solidFill>
                <a:latin typeface="+mn-lt"/>
                <a:ea typeface="Tahoma" pitchFamily="34" charset="0"/>
                <a:cs typeface="Tahoma" pitchFamily="34" charset="0"/>
              </a:rPr>
              <a:t>'tightened its control over what goes on in local authorities and schools'; </a:t>
            </a:r>
            <a:r>
              <a:rPr lang="en-GB" dirty="0" smtClean="0">
                <a:solidFill>
                  <a:schemeClr val="tx1">
                    <a:lumMod val="65000"/>
                    <a:lumOff val="35000"/>
                  </a:schemeClr>
                </a:solidFill>
                <a:latin typeface="+mn-lt"/>
                <a:ea typeface="Tahoma" pitchFamily="34" charset="0"/>
                <a:cs typeface="Tahoma" pitchFamily="34" charset="0"/>
              </a:rPr>
              <a:t>'the </a:t>
            </a:r>
            <a:r>
              <a:rPr lang="en-GB" dirty="0">
                <a:solidFill>
                  <a:schemeClr val="tx1">
                    <a:lumMod val="65000"/>
                    <a:lumOff val="35000"/>
                  </a:schemeClr>
                </a:solidFill>
                <a:latin typeface="+mn-lt"/>
                <a:ea typeface="Tahoma" pitchFamily="34" charset="0"/>
                <a:cs typeface="Tahoma" pitchFamily="34" charset="0"/>
              </a:rPr>
              <a:t>power of government and its </a:t>
            </a:r>
            <a:r>
              <a:rPr lang="en-GB" b="1" dirty="0">
                <a:solidFill>
                  <a:schemeClr val="tx1">
                    <a:lumMod val="65000"/>
                    <a:lumOff val="35000"/>
                  </a:schemeClr>
                </a:solidFill>
                <a:latin typeface="+mn-lt"/>
                <a:ea typeface="Tahoma" pitchFamily="34" charset="0"/>
                <a:cs typeface="Tahoma" pitchFamily="34" charset="0"/>
              </a:rPr>
              <a:t>agencies has reached far more deeply</a:t>
            </a:r>
            <a:r>
              <a:rPr lang="en-GB" dirty="0">
                <a:solidFill>
                  <a:schemeClr val="tx1">
                    <a:lumMod val="65000"/>
                    <a:lumOff val="35000"/>
                  </a:schemeClr>
                </a:solidFill>
                <a:latin typeface="+mn-lt"/>
                <a:ea typeface="Tahoma" pitchFamily="34" charset="0"/>
                <a:cs typeface="Tahoma" pitchFamily="34" charset="0"/>
              </a:rPr>
              <a:t> into the recesses of professional action and thought </a:t>
            </a:r>
            <a:r>
              <a:rPr lang="en-GB" b="1" dirty="0">
                <a:solidFill>
                  <a:schemeClr val="tx1">
                    <a:lumMod val="65000"/>
                    <a:lumOff val="35000"/>
                  </a:schemeClr>
                </a:solidFill>
                <a:latin typeface="+mn-lt"/>
                <a:ea typeface="Tahoma" pitchFamily="34" charset="0"/>
                <a:cs typeface="Tahoma" pitchFamily="34" charset="0"/>
              </a:rPr>
              <a:t>than is proper in a democracy or good for schools </a:t>
            </a:r>
            <a:r>
              <a:rPr lang="en-GB" b="1" dirty="0" smtClean="0">
                <a:solidFill>
                  <a:schemeClr val="tx1">
                    <a:lumMod val="65000"/>
                    <a:lumOff val="35000"/>
                  </a:schemeClr>
                </a:solidFill>
                <a:latin typeface="+mn-lt"/>
                <a:ea typeface="Tahoma" pitchFamily="34" charset="0"/>
                <a:cs typeface="Tahoma" pitchFamily="34" charset="0"/>
              </a:rPr>
              <a:t>themselves</a:t>
            </a:r>
            <a:r>
              <a:rPr lang="en-GB" dirty="0" smtClean="0">
                <a:solidFill>
                  <a:schemeClr val="tx1">
                    <a:lumMod val="65000"/>
                    <a:lumOff val="35000"/>
                  </a:schemeClr>
                </a:solidFill>
                <a:latin typeface="+mn-lt"/>
                <a:ea typeface="Tahoma" pitchFamily="34" charset="0"/>
                <a:cs typeface="Tahoma" pitchFamily="34" charset="0"/>
              </a:rPr>
              <a:t>‘.        </a:t>
            </a:r>
          </a:p>
          <a:p>
            <a:pPr marL="0" indent="0" algn="r">
              <a:buNone/>
            </a:pPr>
            <a:r>
              <a:rPr lang="en-GB" sz="2000" i="1" dirty="0" smtClean="0">
                <a:solidFill>
                  <a:schemeClr val="tx1">
                    <a:lumMod val="65000"/>
                    <a:lumOff val="35000"/>
                  </a:schemeClr>
                </a:solidFill>
                <a:latin typeface="+mn-lt"/>
                <a:ea typeface="Tahoma" pitchFamily="34" charset="0"/>
                <a:cs typeface="Tahoma" pitchFamily="34" charset="0"/>
              </a:rPr>
              <a:t>Cambridge Primary Review, 2009</a:t>
            </a:r>
            <a:endParaRPr lang="en-GB" sz="2000" i="1" dirty="0">
              <a:solidFill>
                <a:schemeClr val="tx1">
                  <a:lumMod val="65000"/>
                  <a:lumOff val="35000"/>
                </a:schemeClr>
              </a:solidFill>
              <a:latin typeface="+mn-lt"/>
              <a:ea typeface="Tahoma" pitchFamily="34" charset="0"/>
              <a:cs typeface="Tahoma" pitchFamily="34" charset="0"/>
            </a:endParaRPr>
          </a:p>
        </p:txBody>
      </p:sp>
      <p:sp>
        <p:nvSpPr>
          <p:cNvPr id="4" name="Date Placeholder 3"/>
          <p:cNvSpPr>
            <a:spLocks noGrp="1"/>
          </p:cNvSpPr>
          <p:nvPr>
            <p:ph type="dt" sz="half" idx="2"/>
          </p:nvPr>
        </p:nvSpPr>
        <p:spPr/>
        <p:txBody>
          <a:bodyPr/>
          <a:lstStyle/>
          <a:p>
            <a:r>
              <a:rPr lang="en-US" dirty="0"/>
              <a:t>MAY 2012</a:t>
            </a:r>
          </a:p>
          <a:p>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97</a:t>
            </a:fld>
            <a:endParaRPr lang="en-US" dirty="0"/>
          </a:p>
        </p:txBody>
      </p:sp>
    </p:spTree>
    <p:extLst>
      <p:ext uri="{BB962C8B-B14F-4D97-AF65-F5344CB8AC3E}">
        <p14:creationId xmlns:p14="http://schemas.microsoft.com/office/powerpoint/2010/main" val="143828276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78" y="0"/>
            <a:ext cx="8991600" cy="836712"/>
          </a:xfrm>
        </p:spPr>
        <p:txBody>
          <a:bodyPr/>
          <a:lstStyle/>
          <a:p>
            <a:r>
              <a:rPr lang="en-GB" dirty="0" smtClean="0">
                <a:solidFill>
                  <a:schemeClr val="accent2">
                    <a:lumMod val="75000"/>
                  </a:schemeClr>
                </a:solidFill>
                <a:latin typeface="+mn-lt"/>
              </a:rPr>
              <a:t>….and, the last words</a:t>
            </a:r>
            <a:endParaRPr lang="en-GB" dirty="0">
              <a:solidFill>
                <a:schemeClr val="accent2">
                  <a:lumMod val="75000"/>
                </a:schemeClr>
              </a:solidFill>
              <a:latin typeface="+mn-lt"/>
            </a:endParaRPr>
          </a:p>
        </p:txBody>
      </p:sp>
      <p:sp>
        <p:nvSpPr>
          <p:cNvPr id="3" name="Content Placeholder 2"/>
          <p:cNvSpPr>
            <a:spLocks noGrp="1"/>
          </p:cNvSpPr>
          <p:nvPr>
            <p:ph idx="1"/>
          </p:nvPr>
        </p:nvSpPr>
        <p:spPr>
          <a:xfrm>
            <a:off x="149252" y="692696"/>
            <a:ext cx="8991600" cy="4536504"/>
          </a:xfrm>
        </p:spPr>
        <p:txBody>
          <a:bodyPr>
            <a:noAutofit/>
          </a:bodyPr>
          <a:lstStyle/>
          <a:p>
            <a:pPr marL="0" indent="0">
              <a:buNone/>
            </a:pPr>
            <a:r>
              <a:rPr lang="en-GB" dirty="0">
                <a:solidFill>
                  <a:schemeClr val="tx1">
                    <a:lumMod val="65000"/>
                    <a:lumOff val="35000"/>
                  </a:schemeClr>
                </a:solidFill>
                <a:latin typeface="+mn-lt"/>
                <a:ea typeface="Tahoma" pitchFamily="34" charset="0"/>
                <a:cs typeface="Arial" pitchFamily="34" charset="0"/>
              </a:rPr>
              <a:t>N</a:t>
            </a:r>
            <a:r>
              <a:rPr lang="en-GB" dirty="0" smtClean="0">
                <a:solidFill>
                  <a:schemeClr val="tx1">
                    <a:lumMod val="65000"/>
                    <a:lumOff val="35000"/>
                  </a:schemeClr>
                </a:solidFill>
                <a:latin typeface="+mn-lt"/>
                <a:ea typeface="Tahoma" pitchFamily="34" charset="0"/>
                <a:cs typeface="Arial" pitchFamily="34" charset="0"/>
              </a:rPr>
              <a:t>ational </a:t>
            </a:r>
            <a:r>
              <a:rPr lang="en-GB" dirty="0">
                <a:solidFill>
                  <a:schemeClr val="tx1">
                    <a:lumMod val="65000"/>
                    <a:lumOff val="35000"/>
                  </a:schemeClr>
                </a:solidFill>
                <a:latin typeface="+mn-lt"/>
                <a:ea typeface="Tahoma" pitchFamily="34" charset="0"/>
                <a:cs typeface="Arial" pitchFamily="34" charset="0"/>
              </a:rPr>
              <a:t>tests at 7 and 11 </a:t>
            </a:r>
            <a:r>
              <a:rPr lang="en-GB" dirty="0" smtClean="0">
                <a:solidFill>
                  <a:schemeClr val="tx1">
                    <a:lumMod val="65000"/>
                    <a:lumOff val="35000"/>
                  </a:schemeClr>
                </a:solidFill>
                <a:latin typeface="+mn-lt"/>
                <a:ea typeface="Tahoma" pitchFamily="34" charset="0"/>
                <a:cs typeface="Arial" pitchFamily="34" charset="0"/>
              </a:rPr>
              <a:t>leave most </a:t>
            </a:r>
            <a:r>
              <a:rPr lang="en-GB" dirty="0">
                <a:solidFill>
                  <a:schemeClr val="tx1">
                    <a:lumMod val="65000"/>
                    <a:lumOff val="35000"/>
                  </a:schemeClr>
                </a:solidFill>
                <a:latin typeface="+mn-lt"/>
                <a:ea typeface="Tahoma" pitchFamily="34" charset="0"/>
                <a:cs typeface="Arial" pitchFamily="34" charset="0"/>
              </a:rPr>
              <a:t>children stressed and </a:t>
            </a:r>
            <a:r>
              <a:rPr lang="en-GB" dirty="0" smtClean="0">
                <a:solidFill>
                  <a:schemeClr val="tx1">
                    <a:lumMod val="65000"/>
                    <a:lumOff val="35000"/>
                  </a:schemeClr>
                </a:solidFill>
                <a:latin typeface="+mn-lt"/>
                <a:ea typeface="Tahoma" pitchFamily="34" charset="0"/>
                <a:cs typeface="Arial" pitchFamily="34" charset="0"/>
              </a:rPr>
              <a:t>lead </a:t>
            </a:r>
            <a:r>
              <a:rPr lang="en-GB" dirty="0">
                <a:solidFill>
                  <a:schemeClr val="tx1">
                    <a:lumMod val="65000"/>
                    <a:lumOff val="35000"/>
                  </a:schemeClr>
                </a:solidFill>
                <a:latin typeface="+mn-lt"/>
                <a:ea typeface="Tahoma" pitchFamily="34" charset="0"/>
                <a:cs typeface="Arial" pitchFamily="34" charset="0"/>
              </a:rPr>
              <a:t>to a 'pervasive anxiety' about their lives and </a:t>
            </a:r>
            <a:r>
              <a:rPr lang="en-GB" dirty="0" smtClean="0">
                <a:solidFill>
                  <a:schemeClr val="tx1">
                    <a:lumMod val="65000"/>
                    <a:lumOff val="35000"/>
                  </a:schemeClr>
                </a:solidFill>
                <a:latin typeface="+mn-lt"/>
                <a:ea typeface="Tahoma" pitchFamily="34" charset="0"/>
                <a:cs typeface="Arial" pitchFamily="34" charset="0"/>
              </a:rPr>
              <a:t>t</a:t>
            </a:r>
            <a:r>
              <a:rPr lang="en-GB" dirty="0">
                <a:solidFill>
                  <a:schemeClr val="tx1">
                    <a:lumMod val="65000"/>
                    <a:lumOff val="35000"/>
                  </a:schemeClr>
                </a:solidFill>
                <a:latin typeface="+mn-lt"/>
                <a:ea typeface="Tahoma" pitchFamily="34" charset="0"/>
                <a:cs typeface="Arial" pitchFamily="34" charset="0"/>
              </a:rPr>
              <a:t>he world they are growing up in</a:t>
            </a:r>
            <a:r>
              <a:rPr lang="en-GB" dirty="0" smtClean="0">
                <a:solidFill>
                  <a:schemeClr val="tx1">
                    <a:lumMod val="65000"/>
                    <a:lumOff val="35000"/>
                  </a:schemeClr>
                </a:solidFill>
                <a:latin typeface="+mn-lt"/>
                <a:ea typeface="Tahoma" pitchFamily="34" charset="0"/>
                <a:cs typeface="Arial" pitchFamily="34" charset="0"/>
              </a:rPr>
              <a:t>.</a:t>
            </a:r>
          </a:p>
          <a:p>
            <a:pPr marL="0" indent="0">
              <a:buNone/>
            </a:pPr>
            <a:r>
              <a:rPr lang="en-GB" dirty="0">
                <a:solidFill>
                  <a:schemeClr val="tx1">
                    <a:lumMod val="65000"/>
                    <a:lumOff val="35000"/>
                  </a:schemeClr>
                </a:solidFill>
                <a:latin typeface="+mn-lt"/>
                <a:ea typeface="Tahoma" pitchFamily="34" charset="0"/>
                <a:cs typeface="Arial" pitchFamily="34" charset="0"/>
              </a:rPr>
              <a:t>English children a</a:t>
            </a:r>
            <a:r>
              <a:rPr lang="en-GB" dirty="0" smtClean="0">
                <a:solidFill>
                  <a:schemeClr val="tx1">
                    <a:lumMod val="65000"/>
                    <a:lumOff val="35000"/>
                  </a:schemeClr>
                </a:solidFill>
                <a:latin typeface="+mn-lt"/>
                <a:ea typeface="Tahoma" pitchFamily="34" charset="0"/>
                <a:cs typeface="Arial" pitchFamily="34" charset="0"/>
              </a:rPr>
              <a:t>re </a:t>
            </a:r>
            <a:r>
              <a:rPr lang="en-GB" dirty="0">
                <a:solidFill>
                  <a:schemeClr val="tx1">
                    <a:lumMod val="65000"/>
                    <a:lumOff val="35000"/>
                  </a:schemeClr>
                </a:solidFill>
                <a:latin typeface="+mn-lt"/>
                <a:ea typeface="Tahoma" pitchFamily="34" charset="0"/>
                <a:cs typeface="Arial" pitchFamily="34" charset="0"/>
              </a:rPr>
              <a:t>among the youngest in the world to start formal learning and </a:t>
            </a:r>
            <a:r>
              <a:rPr lang="en-GB" dirty="0" smtClean="0">
                <a:solidFill>
                  <a:schemeClr val="tx1">
                    <a:lumMod val="65000"/>
                    <a:lumOff val="35000"/>
                  </a:schemeClr>
                </a:solidFill>
                <a:latin typeface="+mn-lt"/>
                <a:ea typeface="Tahoma" pitchFamily="34" charset="0"/>
                <a:cs typeface="Arial" pitchFamily="34" charset="0"/>
              </a:rPr>
              <a:t>are </a:t>
            </a:r>
            <a:r>
              <a:rPr lang="en-GB" dirty="0">
                <a:solidFill>
                  <a:schemeClr val="tx1">
                    <a:lumMod val="65000"/>
                    <a:lumOff val="35000"/>
                  </a:schemeClr>
                </a:solidFill>
                <a:latin typeface="+mn-lt"/>
                <a:ea typeface="Tahoma" pitchFamily="34" charset="0"/>
                <a:cs typeface="Arial" pitchFamily="34" charset="0"/>
              </a:rPr>
              <a:t>the most tested throughout their </a:t>
            </a:r>
            <a:r>
              <a:rPr lang="en-GB" dirty="0" smtClean="0">
                <a:solidFill>
                  <a:schemeClr val="tx1">
                    <a:lumMod val="65000"/>
                    <a:lumOff val="35000"/>
                  </a:schemeClr>
                </a:solidFill>
                <a:latin typeface="+mn-lt"/>
                <a:ea typeface="Tahoma" pitchFamily="34" charset="0"/>
                <a:cs typeface="Arial" pitchFamily="34" charset="0"/>
              </a:rPr>
              <a:t>education. </a:t>
            </a:r>
          </a:p>
          <a:p>
            <a:pPr marL="0" indent="0">
              <a:buNone/>
            </a:pPr>
            <a:r>
              <a:rPr lang="en-GB" dirty="0">
                <a:solidFill>
                  <a:schemeClr val="tx1">
                    <a:lumMod val="65000"/>
                    <a:lumOff val="35000"/>
                  </a:schemeClr>
                </a:solidFill>
                <a:latin typeface="+mn-lt"/>
                <a:ea typeface="Tahoma" pitchFamily="34" charset="0"/>
                <a:cs typeface="Arial" pitchFamily="34" charset="0"/>
              </a:rPr>
              <a:t>H</a:t>
            </a:r>
            <a:r>
              <a:rPr lang="en-GB" dirty="0" smtClean="0">
                <a:solidFill>
                  <a:schemeClr val="tx1">
                    <a:lumMod val="65000"/>
                    <a:lumOff val="35000"/>
                  </a:schemeClr>
                </a:solidFill>
                <a:latin typeface="+mn-lt"/>
                <a:ea typeface="Tahoma" pitchFamily="34" charset="0"/>
                <a:cs typeface="Arial" pitchFamily="34" charset="0"/>
              </a:rPr>
              <a:t>igher </a:t>
            </a:r>
            <a:r>
              <a:rPr lang="en-GB" dirty="0">
                <a:solidFill>
                  <a:schemeClr val="tx1">
                    <a:lumMod val="65000"/>
                    <a:lumOff val="35000"/>
                  </a:schemeClr>
                </a:solidFill>
                <a:latin typeface="+mn-lt"/>
                <a:ea typeface="Tahoma" pitchFamily="34" charset="0"/>
                <a:cs typeface="Arial" pitchFamily="34" charset="0"/>
              </a:rPr>
              <a:t>test results in England's primary schools </a:t>
            </a:r>
            <a:r>
              <a:rPr lang="en-GB" dirty="0" smtClean="0">
                <a:solidFill>
                  <a:schemeClr val="tx1">
                    <a:lumMod val="65000"/>
                    <a:lumOff val="35000"/>
                  </a:schemeClr>
                </a:solidFill>
                <a:latin typeface="+mn-lt"/>
                <a:ea typeface="Tahoma" pitchFamily="34" charset="0"/>
                <a:cs typeface="Arial" pitchFamily="34" charset="0"/>
              </a:rPr>
              <a:t>have </a:t>
            </a:r>
            <a:r>
              <a:rPr lang="en-GB" dirty="0">
                <a:solidFill>
                  <a:schemeClr val="tx1">
                    <a:lumMod val="65000"/>
                    <a:lumOff val="35000"/>
                  </a:schemeClr>
                </a:solidFill>
                <a:latin typeface="+mn-lt"/>
                <a:ea typeface="Tahoma" pitchFamily="34" charset="0"/>
                <a:cs typeface="Arial" pitchFamily="34" charset="0"/>
              </a:rPr>
              <a:t>been achieved at the expense of the quality of education offered</a:t>
            </a:r>
            <a:r>
              <a:rPr lang="en-GB" dirty="0">
                <a:latin typeface="+mn-lt"/>
                <a:cs typeface="Arial" pitchFamily="34" charset="0"/>
              </a:rPr>
              <a:t>. </a:t>
            </a:r>
            <a:r>
              <a:rPr lang="en-GB" dirty="0" smtClean="0">
                <a:latin typeface="+mn-lt"/>
                <a:cs typeface="Arial" pitchFamily="34" charset="0"/>
              </a:rPr>
              <a:t>                                        </a:t>
            </a:r>
            <a:r>
              <a:rPr lang="en-GB" sz="2000" i="1" dirty="0" smtClean="0">
                <a:latin typeface="+mn-lt"/>
                <a:cs typeface="Arial" pitchFamily="34" charset="0"/>
              </a:rPr>
              <a:t>The Guardian 2009</a:t>
            </a:r>
            <a:endParaRPr lang="en-GB" dirty="0">
              <a:latin typeface="+mn-lt"/>
              <a:cs typeface="Arial" pitchFamily="34" charset="0"/>
            </a:endParaRPr>
          </a:p>
        </p:txBody>
      </p:sp>
      <p:sp>
        <p:nvSpPr>
          <p:cNvPr id="4" name="Date Placeholder 3"/>
          <p:cNvSpPr>
            <a:spLocks noGrp="1"/>
          </p:cNvSpPr>
          <p:nvPr>
            <p:ph type="dt" sz="half" idx="2"/>
          </p:nvPr>
        </p:nvSpPr>
        <p:spPr>
          <a:xfrm>
            <a:off x="1907704" y="6237312"/>
            <a:ext cx="1066800" cy="365125"/>
          </a:xfrm>
        </p:spPr>
        <p:txBody>
          <a:bodyPr/>
          <a:lstStyle/>
          <a:p>
            <a:r>
              <a:rPr lang="en-US" dirty="0" smtClean="0"/>
              <a:t>MAY 2012</a:t>
            </a:r>
            <a:endParaRPr lang="en-US" dirty="0"/>
          </a:p>
        </p:txBody>
      </p:sp>
      <p:sp>
        <p:nvSpPr>
          <p:cNvPr id="5" name="Footer Placeholder 4"/>
          <p:cNvSpPr>
            <a:spLocks noGrp="1"/>
          </p:cNvSpPr>
          <p:nvPr>
            <p:ph type="ftr" sz="quarter" idx="3"/>
          </p:nvPr>
        </p:nvSpPr>
        <p:spPr/>
        <p:txBody>
          <a:bodyPr/>
          <a:lstStyle/>
          <a:p>
            <a:r>
              <a:rPr lang="en-US" dirty="0"/>
              <a:t>MICHIGAN STATE CONVENTION</a:t>
            </a:r>
          </a:p>
          <a:p>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98</a:t>
            </a:fld>
            <a:endParaRPr lang="en-US" dirty="0"/>
          </a:p>
        </p:txBody>
      </p:sp>
    </p:spTree>
    <p:extLst>
      <p:ext uri="{BB962C8B-B14F-4D97-AF65-F5344CB8AC3E}">
        <p14:creationId xmlns:p14="http://schemas.microsoft.com/office/powerpoint/2010/main" val="46909307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75000"/>
                  </a:schemeClr>
                </a:solidFill>
                <a:latin typeface="+mn-lt"/>
              </a:rPr>
              <a:t>Acknowledgement</a:t>
            </a:r>
            <a:endParaRPr lang="en-GB" dirty="0">
              <a:solidFill>
                <a:schemeClr val="accent2">
                  <a:lumMod val="75000"/>
                </a:schemeClr>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6355688"/>
              </p:ext>
            </p:extLst>
          </p:nvPr>
        </p:nvGraphicFramePr>
        <p:xfrm>
          <a:off x="107504" y="1231785"/>
          <a:ext cx="8208911" cy="3836987"/>
        </p:xfrm>
        <a:graphic>
          <a:graphicData uri="http://schemas.openxmlformats.org/drawingml/2006/table">
            <a:tbl>
              <a:tblPr/>
              <a:tblGrid>
                <a:gridCol w="820891"/>
                <a:gridCol w="7388020"/>
              </a:tblGrid>
              <a:tr h="3836987">
                <a:tc>
                  <a:txBody>
                    <a:bodyPr/>
                    <a:lstStyle/>
                    <a:p>
                      <a:endParaRPr lang="en-GB" sz="1400" dirty="0"/>
                    </a:p>
                  </a:txBody>
                  <a:tcPr marL="69763" marR="69763" marT="34882" marB="34882" anchor="ctr">
                    <a:lnL>
                      <a:noFill/>
                    </a:lnL>
                    <a:lnR>
                      <a:noFill/>
                    </a:lnR>
                    <a:lnT>
                      <a:noFill/>
                    </a:lnT>
                    <a:lnB>
                      <a:noFill/>
                    </a:lnB>
                  </a:tcPr>
                </a:tc>
                <a:tc>
                  <a:txBody>
                    <a:bodyPr/>
                    <a:lstStyle/>
                    <a:p>
                      <a:r>
                        <a:rPr lang="en-GB" sz="1400" dirty="0"/>
                        <a:t/>
                      </a:r>
                      <a:br>
                        <a:rPr lang="en-GB" sz="1400" dirty="0"/>
                      </a:br>
                      <a:r>
                        <a:rPr lang="en-GB" sz="1800" dirty="0"/>
                        <a:t>Education in England: a brief history </a:t>
                      </a:r>
                      <a:br>
                        <a:rPr lang="en-GB" sz="1800" dirty="0"/>
                      </a:br>
                      <a:r>
                        <a:rPr lang="en-GB" sz="1800" dirty="0"/>
                        <a:t>Derek Gillard </a:t>
                      </a:r>
                      <a:r>
                        <a:rPr lang="en-GB" sz="1800" b="1" dirty="0"/>
                        <a:t>© copyright Derek Gillard 2011</a:t>
                      </a:r>
                      <a:r>
                        <a:rPr lang="en-GB" sz="1800" dirty="0"/>
                        <a:t> </a:t>
                      </a:r>
                      <a:br>
                        <a:rPr lang="en-GB" sz="1800" dirty="0"/>
                      </a:br>
                      <a:r>
                        <a:rPr lang="en-GB" sz="1800" i="1" dirty="0"/>
                        <a:t>Education in England: a brief history</a:t>
                      </a:r>
                      <a:r>
                        <a:rPr lang="en-GB" sz="1800" dirty="0"/>
                        <a:t> is my copyright. You are welcome to download it and print it for your own personal use, or for use in a school or other educational establishment, provided my name as the author is attached. But you may not publish it, upload it onto any other website, or sell it, without my permission. </a:t>
                      </a:r>
                    </a:p>
                    <a:p>
                      <a:r>
                        <a:rPr lang="en-GB" sz="1800" b="1" dirty="0"/>
                        <a:t>Citations</a:t>
                      </a:r>
                      <a:r>
                        <a:rPr lang="en-GB" sz="1800" dirty="0"/>
                        <a:t> </a:t>
                      </a:r>
                      <a:br>
                        <a:rPr lang="en-GB" sz="1800" dirty="0"/>
                      </a:br>
                      <a:r>
                        <a:rPr lang="en-GB" sz="1800" dirty="0"/>
                        <a:t>You are welcome to cite this piece. If you do so, please acknowledge it thus: </a:t>
                      </a:r>
                      <a:br>
                        <a:rPr lang="en-GB" sz="1800" dirty="0"/>
                      </a:br>
                      <a:r>
                        <a:rPr lang="en-GB" sz="1800" dirty="0"/>
                        <a:t>Gillard D (2011) </a:t>
                      </a:r>
                      <a:r>
                        <a:rPr lang="en-GB" sz="1800" i="1" dirty="0"/>
                        <a:t>Education in England: a brief history</a:t>
                      </a:r>
                      <a:r>
                        <a:rPr lang="en-GB" sz="1800" dirty="0"/>
                        <a:t> www.educationengland.org.uk/history </a:t>
                      </a:r>
                    </a:p>
                  </a:txBody>
                  <a:tcPr marL="69763" marR="69763" marT="34882" marB="34882">
                    <a:lnL>
                      <a:noFill/>
                    </a:lnL>
                    <a:lnR>
                      <a:noFill/>
                    </a:lnR>
                    <a:lnT>
                      <a:noFill/>
                    </a:lnT>
                    <a:lnB>
                      <a:noFill/>
                    </a:lnB>
                  </a:tcPr>
                </a:tc>
              </a:tr>
            </a:tbl>
          </a:graphicData>
        </a:graphic>
      </p:graphicFrame>
      <p:sp>
        <p:nvSpPr>
          <p:cNvPr id="4" name="Date Placeholder 3"/>
          <p:cNvSpPr>
            <a:spLocks noGrp="1"/>
          </p:cNvSpPr>
          <p:nvPr>
            <p:ph type="dt" sz="half" idx="2"/>
          </p:nvPr>
        </p:nvSpPr>
        <p:spPr/>
        <p:txBody>
          <a:bodyPr/>
          <a:lstStyle/>
          <a:p>
            <a:r>
              <a:rPr lang="en-US" dirty="0" smtClean="0"/>
              <a:t>MAY 2012</a:t>
            </a:r>
            <a:endParaRPr lang="en-US" dirty="0"/>
          </a:p>
        </p:txBody>
      </p:sp>
      <p:sp>
        <p:nvSpPr>
          <p:cNvPr id="5" name="Footer Placeholder 4"/>
          <p:cNvSpPr>
            <a:spLocks noGrp="1"/>
          </p:cNvSpPr>
          <p:nvPr>
            <p:ph type="ftr" sz="quarter" idx="3"/>
          </p:nvPr>
        </p:nvSpPr>
        <p:spPr/>
        <p:txBody>
          <a:bodyPr/>
          <a:lstStyle/>
          <a:p>
            <a:r>
              <a:rPr lang="en-US" dirty="0" smtClean="0"/>
              <a:t>MICHIGAN STATE CONVENTION</a:t>
            </a:r>
            <a:endParaRPr lang="en-US" dirty="0"/>
          </a:p>
        </p:txBody>
      </p:sp>
      <p:sp>
        <p:nvSpPr>
          <p:cNvPr id="6" name="Slide Number Placeholder 5"/>
          <p:cNvSpPr>
            <a:spLocks noGrp="1"/>
          </p:cNvSpPr>
          <p:nvPr>
            <p:ph type="sldNum" sz="quarter" idx="4"/>
          </p:nvPr>
        </p:nvSpPr>
        <p:spPr/>
        <p:txBody>
          <a:bodyPr/>
          <a:lstStyle/>
          <a:p>
            <a:fld id="{EE92DA93-C0F4-4F19-9055-2DC0F59BC25F}" type="slidenum">
              <a:rPr lang="en-US" smtClean="0"/>
              <a:pPr/>
              <a:t>99</a:t>
            </a:fld>
            <a:endParaRPr lang="en-US" dirty="0"/>
          </a:p>
        </p:txBody>
      </p:sp>
    </p:spTree>
    <p:extLst>
      <p:ext uri="{BB962C8B-B14F-4D97-AF65-F5344CB8AC3E}">
        <p14:creationId xmlns:p14="http://schemas.microsoft.com/office/powerpoint/2010/main" val="2181895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KG State Visits 2012">
  <a:themeElements>
    <a:clrScheme name="DKG International Convention 2012">
      <a:dk1>
        <a:sysClr val="windowText" lastClr="000000"/>
      </a:dk1>
      <a:lt1>
        <a:sysClr val="window" lastClr="FFFFFF"/>
      </a:lt1>
      <a:dk2>
        <a:srgbClr val="616B6F"/>
      </a:dk2>
      <a:lt2>
        <a:srgbClr val="EEEEEE"/>
      </a:lt2>
      <a:accent1>
        <a:srgbClr val="D3D1E9"/>
      </a:accent1>
      <a:accent2>
        <a:srgbClr val="C7B2D6"/>
      </a:accent2>
      <a:accent3>
        <a:srgbClr val="9474B4"/>
      </a:accent3>
      <a:accent4>
        <a:srgbClr val="B2D235"/>
      </a:accent4>
      <a:accent5>
        <a:srgbClr val="8CA828"/>
      </a:accent5>
      <a:accent6>
        <a:srgbClr val="C8DD7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DKG State Visits 2012</Template>
  <TotalTime>5127</TotalTime>
  <Words>8799</Words>
  <Application>Microsoft Office PowerPoint</Application>
  <PresentationFormat>On-screen Show (4:3)</PresentationFormat>
  <Paragraphs>813</Paragraphs>
  <Slides>99</Slides>
  <Notes>33</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DKG State Visits 2012</vt:lpstr>
      <vt:lpstr>The School Curriculum –       who decides?</vt:lpstr>
      <vt:lpstr>What is the Curriculum?</vt:lpstr>
      <vt:lpstr>PowerPoint Presentation</vt:lpstr>
      <vt:lpstr>What does History tell us?</vt:lpstr>
      <vt:lpstr>More towns and cities with more children</vt:lpstr>
      <vt:lpstr>How was education affected?</vt:lpstr>
      <vt:lpstr>Children of the rich?</vt:lpstr>
      <vt:lpstr>Children of the middle classes?</vt:lpstr>
      <vt:lpstr>Education ‘of the masses’?</vt:lpstr>
      <vt:lpstr>Hostility to mass education</vt:lpstr>
      <vt:lpstr>  But the calls for more and better education ‘for the masses’ increased and from 1830 national funds began to be made available for building schools.  </vt:lpstr>
      <vt:lpstr>So, new schools were built and attendance rose, but by 1835 the average time at school was just one year.  By 1851, it rose to two years.  By 1861, schooling was ‘still of very mixed quality’ and most left before they were 11.</vt:lpstr>
      <vt:lpstr>What about the Church?</vt:lpstr>
      <vt:lpstr>More about the Church</vt:lpstr>
      <vt:lpstr>The result?</vt:lpstr>
      <vt:lpstr>Resistance to change</vt:lpstr>
      <vt:lpstr>Forces for change</vt:lpstr>
      <vt:lpstr>More forces for change</vt:lpstr>
      <vt:lpstr>Pressure from (and for) women</vt:lpstr>
      <vt:lpstr>Three classes- three commissions</vt:lpstr>
      <vt:lpstr>Education of ‘the masses’</vt:lpstr>
      <vt:lpstr>The Church Problem!</vt:lpstr>
      <vt:lpstr>Another sort of Church Problem</vt:lpstr>
      <vt:lpstr>Further 19th Century developments</vt:lpstr>
      <vt:lpstr>The story so far….</vt:lpstr>
      <vt:lpstr>Comparison with the USA</vt:lpstr>
      <vt:lpstr>Into the 20th century</vt:lpstr>
      <vt:lpstr>The curriculum in 1905</vt:lpstr>
      <vt:lpstr>Teaching Subject Associations</vt:lpstr>
      <vt:lpstr>By 1921</vt:lpstr>
      <vt:lpstr>Between the World Wars</vt:lpstr>
      <vt:lpstr>1936 Education Act</vt:lpstr>
      <vt:lpstr>Next comes the 1944 Education Act</vt:lpstr>
      <vt:lpstr>And for Primary Schools?</vt:lpstr>
      <vt:lpstr>The 1944 Education Act and its aftermath</vt:lpstr>
      <vt:lpstr>The ‘innovations’</vt:lpstr>
      <vt:lpstr>The ‘downside’</vt:lpstr>
      <vt:lpstr>1951-1970</vt:lpstr>
      <vt:lpstr>Certificate of Secondary Education</vt:lpstr>
      <vt:lpstr>The ‘Swinging Sixties’</vt:lpstr>
      <vt:lpstr>Towards greater freedom</vt:lpstr>
      <vt:lpstr>And then – The Plowden Report</vt:lpstr>
      <vt:lpstr>The APU</vt:lpstr>
      <vt:lpstr>Developments in the 1970s</vt:lpstr>
      <vt:lpstr>The Great Debate</vt:lpstr>
      <vt:lpstr>National Curriculum foretold</vt:lpstr>
      <vt:lpstr>The Iron Lady is coming!</vt:lpstr>
      <vt:lpstr>Progressive teaching condemned</vt:lpstr>
      <vt:lpstr>The William Tyndale affair</vt:lpstr>
      <vt:lpstr>The legacy of Tyndale</vt:lpstr>
      <vt:lpstr>Growth of government control</vt:lpstr>
      <vt:lpstr>Into the 1980s</vt:lpstr>
      <vt:lpstr>The School ‘Market Place’</vt:lpstr>
      <vt:lpstr>Conservative ‘Reform’</vt:lpstr>
      <vt:lpstr>The ‘Iron Lady’ takes control</vt:lpstr>
      <vt:lpstr>Action Plan for Control</vt:lpstr>
      <vt:lpstr>Control over teachers</vt:lpstr>
      <vt:lpstr>The National Curriculum is coming</vt:lpstr>
      <vt:lpstr>1988 – Education Reform Act</vt:lpstr>
      <vt:lpstr>The National Curriculum</vt:lpstr>
      <vt:lpstr>National Curriculum subjects</vt:lpstr>
      <vt:lpstr>Charting time allocation</vt:lpstr>
      <vt:lpstr>Key Stages</vt:lpstr>
      <vt:lpstr>Religious Education</vt:lpstr>
      <vt:lpstr>Religious Education Curriculum</vt:lpstr>
      <vt:lpstr>Who wrote the National Curriculum?</vt:lpstr>
      <vt:lpstr>Problems created by the NC</vt:lpstr>
      <vt:lpstr>Changes</vt:lpstr>
      <vt:lpstr>Testing - 1</vt:lpstr>
      <vt:lpstr>Testing - 2</vt:lpstr>
      <vt:lpstr>Testing - 3</vt:lpstr>
      <vt:lpstr>Testing - 4</vt:lpstr>
      <vt:lpstr>League Tables</vt:lpstr>
      <vt:lpstr>Inevitable/Undesirable Effects</vt:lpstr>
      <vt:lpstr>The birth of Ofsted</vt:lpstr>
      <vt:lpstr>Ofsted ‘paperwork’</vt:lpstr>
      <vt:lpstr>Naming and Shaming</vt:lpstr>
      <vt:lpstr>Review of the NC - 1993</vt:lpstr>
      <vt:lpstr>And so….</vt:lpstr>
      <vt:lpstr>Curriculum changes with New Labour</vt:lpstr>
      <vt:lpstr>What to teach and how to teach it!</vt:lpstr>
      <vt:lpstr>Blair’s educational themes</vt:lpstr>
      <vt:lpstr>The influence of religion</vt:lpstr>
      <vt:lpstr>Literacy Strategy unsuccessful</vt:lpstr>
      <vt:lpstr>And so….</vt:lpstr>
      <vt:lpstr>Warning to Government</vt:lpstr>
      <vt:lpstr>Testing would continue</vt:lpstr>
      <vt:lpstr>Growth of privatisation</vt:lpstr>
      <vt:lpstr>Prediction of the result</vt:lpstr>
      <vt:lpstr>More worries</vt:lpstr>
      <vt:lpstr>Tony Blair’s legacy</vt:lpstr>
      <vt:lpstr>2 years with Gordon Brown</vt:lpstr>
      <vt:lpstr>Unheeded advice (from 1999)</vt:lpstr>
      <vt:lpstr>What might have been</vt:lpstr>
      <vt:lpstr>What really happened</vt:lpstr>
      <vt:lpstr>An opinion!</vt:lpstr>
      <vt:lpstr>Opinion of an independent review</vt:lpstr>
      <vt:lpstr>….and, the last words</vt:lpstr>
      <vt:lpstr>Acknowledgement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School Curriculum –       Who should decide?</dc:title>
  <dc:creator>York</dc:creator>
  <cp:lastModifiedBy>York</cp:lastModifiedBy>
  <cp:revision>123</cp:revision>
  <cp:lastPrinted>2012-02-28T17:57:43Z</cp:lastPrinted>
  <dcterms:created xsi:type="dcterms:W3CDTF">2012-04-15T13:01:26Z</dcterms:created>
  <dcterms:modified xsi:type="dcterms:W3CDTF">2012-04-29T12:32:22Z</dcterms:modified>
</cp:coreProperties>
</file>